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66363" y="10023550"/>
            <a:ext cx="230632" cy="22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0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1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5" Type="http://schemas.openxmlformats.org/officeDocument/2006/relationships/image" Target="../media/image20.png"/><Relationship Id="rId6" Type="http://schemas.openxmlformats.org/officeDocument/2006/relationships/image" Target="../media/image21.png"/><Relationship Id="rId7" Type="http://schemas.openxmlformats.org/officeDocument/2006/relationships/image" Target="../media/image22.png"/><Relationship Id="rId8" Type="http://schemas.openxmlformats.org/officeDocument/2006/relationships/image" Target="../media/image23.png"/><Relationship Id="rId9" Type="http://schemas.openxmlformats.org/officeDocument/2006/relationships/image" Target="../media/image24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jpg"/><Relationship Id="rId9" Type="http://schemas.openxmlformats.org/officeDocument/2006/relationships/image" Target="../media/image32.jpg"/><Relationship Id="rId10" Type="http://schemas.openxmlformats.org/officeDocument/2006/relationships/image" Target="../media/image33.png"/><Relationship Id="rId11" Type="http://schemas.openxmlformats.org/officeDocument/2006/relationships/image" Target="../media/image34.jpg"/><Relationship Id="rId12" Type="http://schemas.openxmlformats.org/officeDocument/2006/relationships/image" Target="../media/image35.jpg"/><Relationship Id="rId13" Type="http://schemas.openxmlformats.org/officeDocument/2006/relationships/image" Target="../media/image36.png"/><Relationship Id="rId14" Type="http://schemas.openxmlformats.org/officeDocument/2006/relationships/image" Target="../media/image37.png"/><Relationship Id="rId15" Type="http://schemas.openxmlformats.org/officeDocument/2006/relationships/image" Target="../media/image38.png"/><Relationship Id="rId16" Type="http://schemas.openxmlformats.org/officeDocument/2006/relationships/image" Target="../media/image39.png"/><Relationship Id="rId17" Type="http://schemas.openxmlformats.org/officeDocument/2006/relationships/image" Target="../media/image40.png"/><Relationship Id="rId18" Type="http://schemas.openxmlformats.org/officeDocument/2006/relationships/image" Target="../media/image41.jpg"/><Relationship Id="rId19" Type="http://schemas.openxmlformats.org/officeDocument/2006/relationships/image" Target="../media/image42.jpg"/><Relationship Id="rId20" Type="http://schemas.openxmlformats.org/officeDocument/2006/relationships/image" Target="../media/image43.jpg"/><Relationship Id="rId21" Type="http://schemas.openxmlformats.org/officeDocument/2006/relationships/image" Target="../media/image44.png"/><Relationship Id="rId22" Type="http://schemas.openxmlformats.org/officeDocument/2006/relationships/image" Target="../media/image45.png"/><Relationship Id="rId23" Type="http://schemas.openxmlformats.org/officeDocument/2006/relationships/image" Target="../media/image46.png"/><Relationship Id="rId24" Type="http://schemas.openxmlformats.org/officeDocument/2006/relationships/image" Target="../media/image47.png"/><Relationship Id="rId25" Type="http://schemas.openxmlformats.org/officeDocument/2006/relationships/image" Target="../media/image48.jpg"/><Relationship Id="rId26" Type="http://schemas.openxmlformats.org/officeDocument/2006/relationships/image" Target="../media/image49.png"/><Relationship Id="rId27" Type="http://schemas.openxmlformats.org/officeDocument/2006/relationships/image" Target="../media/image50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1.jpg"/><Relationship Id="rId3" Type="http://schemas.openxmlformats.org/officeDocument/2006/relationships/image" Target="../media/image52.jpg"/><Relationship Id="rId4" Type="http://schemas.openxmlformats.org/officeDocument/2006/relationships/image" Target="../media/image53.jpg"/><Relationship Id="rId5" Type="http://schemas.openxmlformats.org/officeDocument/2006/relationships/image" Target="../media/image54.jpg"/><Relationship Id="rId6" Type="http://schemas.openxmlformats.org/officeDocument/2006/relationships/image" Target="../media/image5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6.jpg"/><Relationship Id="rId3" Type="http://schemas.openxmlformats.org/officeDocument/2006/relationships/image" Target="../media/image57.jpg"/><Relationship Id="rId4" Type="http://schemas.openxmlformats.org/officeDocument/2006/relationships/image" Target="../media/image58.jpg"/><Relationship Id="rId5" Type="http://schemas.openxmlformats.org/officeDocument/2006/relationships/image" Target="../media/image59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0.jpg"/><Relationship Id="rId3" Type="http://schemas.openxmlformats.org/officeDocument/2006/relationships/image" Target="../media/image61.jpg"/><Relationship Id="rId4" Type="http://schemas.openxmlformats.org/officeDocument/2006/relationships/image" Target="../media/image62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3.jpg"/><Relationship Id="rId3" Type="http://schemas.openxmlformats.org/officeDocument/2006/relationships/image" Target="../media/image64.jpg"/><Relationship Id="rId4" Type="http://schemas.openxmlformats.org/officeDocument/2006/relationships/image" Target="../media/image65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jpg"/><Relationship Id="rId3" Type="http://schemas.openxmlformats.org/officeDocument/2006/relationships/image" Target="../media/image67.jpg"/><Relationship Id="rId4" Type="http://schemas.openxmlformats.org/officeDocument/2006/relationships/image" Target="../media/image68.jpg"/><Relationship Id="rId5" Type="http://schemas.openxmlformats.org/officeDocument/2006/relationships/image" Target="../media/image6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332738"/>
            <a:ext cx="6550025" cy="2307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13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 </a:t>
            </a:r>
            <a:r>
              <a:rPr dirty="0" smtClean="0" sz="1400" spc="-75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U</a:t>
            </a:r>
            <a:r>
              <a:rPr dirty="0" smtClean="0" sz="1400" spc="0" b="1" u="heavy">
                <a:latin typeface="Times New Roman"/>
                <a:cs typeface="Times New Roman"/>
              </a:rPr>
              <a:t>ni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rm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es</a:t>
            </a:r>
            <a:r>
              <a:rPr dirty="0" smtClean="0" sz="1400" spc="5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3"/>
              </a:spcBef>
            </a:pPr>
            <a:endParaRPr sz="800"/>
          </a:p>
          <a:p>
            <a:pPr marL="12700" marR="230504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sh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l's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ory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820"/>
              </a:lnSpc>
            </a:pPr>
            <a:r>
              <a:rPr dirty="0" smtClean="0" sz="1600" spc="-5" b="1" u="heavy">
                <a:latin typeface="Times New Roman"/>
                <a:cs typeface="Times New Roman"/>
              </a:rPr>
              <a:t>1</a:t>
            </a:r>
            <a:r>
              <a:rPr dirty="0" smtClean="0" sz="1600" spc="-15" b="1" u="heavy">
                <a:latin typeface="Times New Roman"/>
                <a:cs typeface="Times New Roman"/>
              </a:rPr>
              <a:t>-</a:t>
            </a:r>
            <a:r>
              <a:rPr dirty="0" smtClean="0" sz="1600" spc="-10" b="1" u="heavy">
                <a:latin typeface="Times New Roman"/>
                <a:cs typeface="Times New Roman"/>
              </a:rPr>
              <a:t>1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The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5" b="1" u="heavy">
                <a:latin typeface="Times New Roman"/>
                <a:cs typeface="Times New Roman"/>
              </a:rPr>
              <a:t>w</a:t>
            </a:r>
            <a:r>
              <a:rPr dirty="0" smtClean="0" sz="1600" spc="-20" b="1" u="heavy">
                <a:latin typeface="Times New Roman"/>
                <a:cs typeface="Times New Roman"/>
              </a:rPr>
              <a:t>a</a:t>
            </a:r>
            <a:r>
              <a:rPr dirty="0" smtClean="0" sz="1600" spc="-10" b="1" u="heavy">
                <a:latin typeface="Times New Roman"/>
                <a:cs typeface="Times New Roman"/>
              </a:rPr>
              <a:t>v</a:t>
            </a:r>
            <a:r>
              <a:rPr dirty="0" smtClean="0" sz="1600" spc="-10" b="1" u="heavy">
                <a:latin typeface="Times New Roman"/>
                <a:cs typeface="Times New Roman"/>
              </a:rPr>
              <a:t>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equatio</a:t>
            </a:r>
            <a:r>
              <a:rPr dirty="0" smtClean="0" sz="1600" spc="-10" b="1" u="heavy">
                <a:latin typeface="Times New Roman"/>
                <a:cs typeface="Times New Roman"/>
              </a:rPr>
              <a:t>n: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25"/>
              </a:spcBef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:  Free 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;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perf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c)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3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a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Maxw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’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9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that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oge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near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 </a:t>
            </a:r>
            <a:r>
              <a:rPr dirty="0" smtClean="0" sz="1400" spc="0">
                <a:latin typeface="Cambria Math"/>
                <a:cs typeface="Cambria Math"/>
              </a:rPr>
              <a:t>𝜀.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&amp;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𝜎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300"/>
              </a:lnSpc>
              <a:spcBef>
                <a:spcPts val="87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Fr</a:t>
            </a:r>
            <a:r>
              <a:rPr dirty="0" smtClean="0" sz="1400" spc="-2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xw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0" b="1" i="1">
                <a:latin typeface="Times New Roman"/>
                <a:cs typeface="Times New Roman"/>
              </a:rPr>
              <a:t>l’s</a:t>
            </a:r>
            <a:r>
              <a:rPr dirty="0" smtClean="0" sz="1400" spc="10" b="1" i="1">
                <a:latin typeface="Times New Roman"/>
                <a:cs typeface="Times New Roman"/>
              </a:rPr>
              <a:t> 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q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ns: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725110" y="3913611"/>
            <a:ext cx="168258" cy="0"/>
          </a:xfrm>
          <a:custGeom>
            <a:avLst/>
            <a:gdLst/>
            <a:ahLst/>
            <a:cxnLst/>
            <a:rect l="l" t="t" r="r" b="b"/>
            <a:pathLst>
              <a:path w="168258" h="0">
                <a:moveTo>
                  <a:pt x="0" y="0"/>
                </a:moveTo>
                <a:lnTo>
                  <a:pt x="168258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477539" y="3782281"/>
            <a:ext cx="167712" cy="0"/>
          </a:xfrm>
          <a:custGeom>
            <a:avLst/>
            <a:gdLst/>
            <a:ahLst/>
            <a:cxnLst/>
            <a:rect l="l" t="t" r="r" b="b"/>
            <a:pathLst>
              <a:path w="167712" h="0">
                <a:moveTo>
                  <a:pt x="0" y="0"/>
                </a:moveTo>
                <a:lnTo>
                  <a:pt x="167712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305957" y="4036581"/>
            <a:ext cx="362602" cy="0"/>
          </a:xfrm>
          <a:custGeom>
            <a:avLst/>
            <a:gdLst/>
            <a:ahLst/>
            <a:cxnLst/>
            <a:rect l="l" t="t" r="r" b="b"/>
            <a:pathLst>
              <a:path w="362602" h="0">
                <a:moveTo>
                  <a:pt x="0" y="0"/>
                </a:moveTo>
                <a:lnTo>
                  <a:pt x="362602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457090" y="3782281"/>
            <a:ext cx="198213" cy="0"/>
          </a:xfrm>
          <a:custGeom>
            <a:avLst/>
            <a:gdLst/>
            <a:ahLst/>
            <a:cxnLst/>
            <a:rect l="l" t="t" r="r" b="b"/>
            <a:pathLst>
              <a:path w="198213" h="0">
                <a:moveTo>
                  <a:pt x="0" y="0"/>
                </a:moveTo>
                <a:lnTo>
                  <a:pt x="198213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270508" y="4036581"/>
            <a:ext cx="407558" cy="0"/>
          </a:xfrm>
          <a:custGeom>
            <a:avLst/>
            <a:gdLst/>
            <a:ahLst/>
            <a:cxnLst/>
            <a:rect l="l" t="t" r="r" b="b"/>
            <a:pathLst>
              <a:path w="407558" h="0">
                <a:moveTo>
                  <a:pt x="0" y="0"/>
                </a:moveTo>
                <a:lnTo>
                  <a:pt x="407558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736218" y="4494898"/>
            <a:ext cx="197690" cy="0"/>
          </a:xfrm>
          <a:custGeom>
            <a:avLst/>
            <a:gdLst/>
            <a:ahLst/>
            <a:cxnLst/>
            <a:rect l="l" t="t" r="r" b="b"/>
            <a:pathLst>
              <a:path w="197690" h="0">
                <a:moveTo>
                  <a:pt x="0" y="0"/>
                </a:moveTo>
                <a:lnTo>
                  <a:pt x="197690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226539" y="4494898"/>
            <a:ext cx="107733" cy="0"/>
          </a:xfrm>
          <a:custGeom>
            <a:avLst/>
            <a:gdLst/>
            <a:ahLst/>
            <a:cxnLst/>
            <a:rect l="l" t="t" r="r" b="b"/>
            <a:pathLst>
              <a:path w="107733" h="0">
                <a:moveTo>
                  <a:pt x="0" y="0"/>
                </a:moveTo>
                <a:lnTo>
                  <a:pt x="107733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767963" y="4363532"/>
            <a:ext cx="198236" cy="0"/>
          </a:xfrm>
          <a:custGeom>
            <a:avLst/>
            <a:gdLst/>
            <a:ahLst/>
            <a:cxnLst/>
            <a:rect l="l" t="t" r="r" b="b"/>
            <a:pathLst>
              <a:path w="198236" h="0">
                <a:moveTo>
                  <a:pt x="0" y="0"/>
                </a:moveTo>
                <a:lnTo>
                  <a:pt x="198236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596381" y="4617868"/>
            <a:ext cx="392580" cy="0"/>
          </a:xfrm>
          <a:custGeom>
            <a:avLst/>
            <a:gdLst/>
            <a:ahLst/>
            <a:cxnLst/>
            <a:rect l="l" t="t" r="r" b="b"/>
            <a:pathLst>
              <a:path w="392580" h="0">
                <a:moveTo>
                  <a:pt x="0" y="0"/>
                </a:moveTo>
                <a:lnTo>
                  <a:pt x="392580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281616" y="4494898"/>
            <a:ext cx="107164" cy="0"/>
          </a:xfrm>
          <a:custGeom>
            <a:avLst/>
            <a:gdLst/>
            <a:ahLst/>
            <a:cxnLst/>
            <a:rect l="l" t="t" r="r" b="b"/>
            <a:pathLst>
              <a:path w="107164" h="0">
                <a:moveTo>
                  <a:pt x="0" y="0"/>
                </a:moveTo>
                <a:lnTo>
                  <a:pt x="107164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007891" y="4363532"/>
            <a:ext cx="167757" cy="0"/>
          </a:xfrm>
          <a:custGeom>
            <a:avLst/>
            <a:gdLst/>
            <a:ahLst/>
            <a:cxnLst/>
            <a:rect l="l" t="t" r="r" b="b"/>
            <a:pathLst>
              <a:path w="167757" h="0">
                <a:moveTo>
                  <a:pt x="0" y="0"/>
                </a:moveTo>
                <a:lnTo>
                  <a:pt x="167757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832394" y="4617868"/>
            <a:ext cx="366017" cy="0"/>
          </a:xfrm>
          <a:custGeom>
            <a:avLst/>
            <a:gdLst/>
            <a:ahLst/>
            <a:cxnLst/>
            <a:rect l="l" t="t" r="r" b="b"/>
            <a:pathLst>
              <a:path w="366017" h="0">
                <a:moveTo>
                  <a:pt x="0" y="0"/>
                </a:moveTo>
                <a:lnTo>
                  <a:pt x="366017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707901" y="4944802"/>
            <a:ext cx="198236" cy="0"/>
          </a:xfrm>
          <a:custGeom>
            <a:avLst/>
            <a:gdLst/>
            <a:ahLst/>
            <a:cxnLst/>
            <a:rect l="l" t="t" r="r" b="b"/>
            <a:pathLst>
              <a:path w="198236" h="0">
                <a:moveTo>
                  <a:pt x="0" y="0"/>
                </a:moveTo>
                <a:lnTo>
                  <a:pt x="198236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2707901" y="5281834"/>
            <a:ext cx="168258" cy="0"/>
          </a:xfrm>
          <a:custGeom>
            <a:avLst/>
            <a:gdLst/>
            <a:ahLst/>
            <a:cxnLst/>
            <a:rect l="l" t="t" r="r" b="b"/>
            <a:pathLst>
              <a:path w="168258" h="0">
                <a:moveTo>
                  <a:pt x="0" y="0"/>
                </a:moveTo>
                <a:lnTo>
                  <a:pt x="168258" y="0"/>
                </a:lnTo>
              </a:path>
            </a:pathLst>
          </a:custGeom>
          <a:ln w="88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444500" y="5591174"/>
            <a:ext cx="5435600" cy="6565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3873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inate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from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1)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2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)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algn="r" marR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5)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44500" y="8324341"/>
            <a:ext cx="6247130" cy="5956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So 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5) &amp;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400"/>
              </a:lnSpc>
              <a:spcBef>
                <a:spcPts val="72"/>
              </a:spcBef>
            </a:pPr>
            <a:endParaRPr sz="1400"/>
          </a:p>
          <a:p>
            <a:pPr algn="r" marR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7)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75946" y="4460358"/>
            <a:ext cx="1278890" cy="10502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5">
                <a:latin typeface="MS PMincho"/>
                <a:cs typeface="MS PMincho"/>
              </a:rPr>
              <a:t>∇</a:t>
            </a:r>
            <a:r>
              <a:rPr dirty="0" smtClean="0" sz="1650" spc="280">
                <a:latin typeface="Symbol"/>
                <a:cs typeface="Symbol"/>
              </a:rPr>
              <a:t></a:t>
            </a:r>
            <a:r>
              <a:rPr dirty="0" smtClean="0" sz="1650" spc="-45">
                <a:latin typeface="Times New Roman"/>
                <a:cs typeface="Times New Roman"/>
              </a:rPr>
              <a:t> </a:t>
            </a:r>
            <a:r>
              <a:rPr dirty="0" smtClean="0" sz="1650" spc="365" i="1">
                <a:latin typeface="Times New Roman"/>
                <a:cs typeface="Times New Roman"/>
              </a:rPr>
              <a:t>H</a:t>
            </a:r>
            <a:r>
              <a:rPr dirty="0" smtClean="0" sz="1650" spc="365" i="1">
                <a:latin typeface="Times New Roman"/>
                <a:cs typeface="Times New Roman"/>
              </a:rPr>
              <a:t> </a:t>
            </a:r>
            <a:r>
              <a:rPr dirty="0" smtClean="0" sz="1650" spc="10" i="1">
                <a:latin typeface="Times New Roman"/>
                <a:cs typeface="Times New Roman"/>
              </a:rPr>
              <a:t> </a:t>
            </a:r>
            <a:r>
              <a:rPr dirty="0" smtClean="0" sz="1650" spc="280">
                <a:latin typeface="Symbol"/>
                <a:cs typeface="Symbol"/>
              </a:rPr>
              <a:t></a:t>
            </a:r>
            <a:r>
              <a:rPr dirty="0" smtClean="0" sz="1650" spc="120">
                <a:latin typeface="Times New Roman"/>
                <a:cs typeface="Times New Roman"/>
              </a:rPr>
              <a:t> </a:t>
            </a:r>
            <a:r>
              <a:rPr dirty="0" smtClean="0" sz="1650" spc="195">
                <a:latin typeface="Times New Roman"/>
                <a:cs typeface="Times New Roman"/>
              </a:rPr>
              <a:t>J</a:t>
            </a:r>
            <a:r>
              <a:rPr dirty="0" smtClean="0" sz="1650" spc="30">
                <a:latin typeface="Times New Roman"/>
                <a:cs typeface="Times New Roman"/>
              </a:rPr>
              <a:t> </a:t>
            </a:r>
            <a:r>
              <a:rPr dirty="0" smtClean="0" sz="1650" spc="280">
                <a:latin typeface="Symbol"/>
                <a:cs typeface="Symbol"/>
              </a:rPr>
              <a:t></a:t>
            </a:r>
            <a:endParaRPr sz="1650">
              <a:latin typeface="Symbol"/>
              <a:cs typeface="Symbol"/>
            </a:endParaRPr>
          </a:p>
          <a:p>
            <a:pPr>
              <a:lnSpc>
                <a:spcPts val="1400"/>
              </a:lnSpc>
              <a:spcBef>
                <a:spcPts val="12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dirty="0" smtClean="0" sz="1650" spc="95">
                <a:latin typeface="MS PMincho"/>
                <a:cs typeface="MS PMincho"/>
              </a:rPr>
              <a:t>∇</a:t>
            </a:r>
            <a:r>
              <a:rPr dirty="0" smtClean="0" sz="1650" spc="235">
                <a:latin typeface="Symbol"/>
                <a:cs typeface="Symbol"/>
              </a:rPr>
              <a:t></a:t>
            </a:r>
            <a:r>
              <a:rPr dirty="0" smtClean="0" sz="1650" spc="-25">
                <a:latin typeface="Times New Roman"/>
                <a:cs typeface="Times New Roman"/>
              </a:rPr>
              <a:t> </a:t>
            </a:r>
            <a:r>
              <a:rPr dirty="0" smtClean="0" sz="1650" spc="365" i="1">
                <a:latin typeface="Times New Roman"/>
                <a:cs typeface="Times New Roman"/>
              </a:rPr>
              <a:t>D</a:t>
            </a:r>
            <a:r>
              <a:rPr dirty="0" smtClean="0" sz="1650" spc="365" i="1">
                <a:latin typeface="Times New Roman"/>
                <a:cs typeface="Times New Roman"/>
              </a:rPr>
              <a:t> </a:t>
            </a:r>
            <a:r>
              <a:rPr dirty="0" smtClean="0" sz="1650" spc="-110" i="1">
                <a:latin typeface="Times New Roman"/>
                <a:cs typeface="Times New Roman"/>
              </a:rPr>
              <a:t> </a:t>
            </a:r>
            <a:r>
              <a:rPr dirty="0" smtClean="0" sz="1650" spc="280">
                <a:latin typeface="Symbol"/>
                <a:cs typeface="Symbol"/>
              </a:rPr>
              <a:t></a:t>
            </a:r>
            <a:r>
              <a:rPr dirty="0" smtClean="0" sz="1650" spc="150">
                <a:latin typeface="Times New Roman"/>
                <a:cs typeface="Times New Roman"/>
              </a:rPr>
              <a:t> </a:t>
            </a:r>
            <a:r>
              <a:rPr dirty="0" smtClean="0" sz="1800" spc="285">
                <a:latin typeface="Symbol"/>
                <a:cs typeface="Symbol"/>
              </a:rPr>
              <a:t></a:t>
            </a:r>
            <a:r>
              <a:rPr dirty="0" smtClean="0" baseline="-23391" sz="1425" spc="202" i="1">
                <a:latin typeface="Times New Roman"/>
                <a:cs typeface="Times New Roman"/>
              </a:rPr>
              <a:t>v</a:t>
            </a:r>
            <a:endParaRPr baseline="-23391" sz="1425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3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650" spc="95">
                <a:latin typeface="MS PMincho"/>
                <a:cs typeface="MS PMincho"/>
              </a:rPr>
              <a:t>∇</a:t>
            </a:r>
            <a:r>
              <a:rPr dirty="0" smtClean="0" sz="1650" spc="235">
                <a:latin typeface="Symbol"/>
                <a:cs typeface="Symbol"/>
              </a:rPr>
              <a:t></a:t>
            </a:r>
            <a:r>
              <a:rPr dirty="0" smtClean="0" sz="1650" spc="-25">
                <a:latin typeface="Times New Roman"/>
                <a:cs typeface="Times New Roman"/>
              </a:rPr>
              <a:t> </a:t>
            </a:r>
            <a:r>
              <a:rPr dirty="0" smtClean="0" sz="1650" spc="310" i="1">
                <a:latin typeface="Times New Roman"/>
                <a:cs typeface="Times New Roman"/>
              </a:rPr>
              <a:t>B</a:t>
            </a:r>
            <a:r>
              <a:rPr dirty="0" smtClean="0" sz="1650" spc="310" i="1">
                <a:latin typeface="Times New Roman"/>
                <a:cs typeface="Times New Roman"/>
              </a:rPr>
              <a:t> </a:t>
            </a:r>
            <a:r>
              <a:rPr dirty="0" smtClean="0" sz="1650" spc="-110" i="1">
                <a:latin typeface="Times New Roman"/>
                <a:cs typeface="Times New Roman"/>
              </a:rPr>
              <a:t> </a:t>
            </a:r>
            <a:r>
              <a:rPr dirty="0" smtClean="0" sz="1650" spc="280">
                <a:latin typeface="Symbol"/>
                <a:cs typeface="Symbol"/>
              </a:rPr>
              <a:t></a:t>
            </a:r>
            <a:r>
              <a:rPr dirty="0" smtClean="0" sz="1650" spc="55">
                <a:latin typeface="Times New Roman"/>
                <a:cs typeface="Times New Roman"/>
              </a:rPr>
              <a:t> </a:t>
            </a:r>
            <a:r>
              <a:rPr dirty="0" smtClean="0" sz="1650" spc="254">
                <a:latin typeface="Times New Roman"/>
                <a:cs typeface="Times New Roman"/>
              </a:rPr>
              <a:t>0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88664" y="4623206"/>
            <a:ext cx="240029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0">
                <a:latin typeface="MS PMincho"/>
                <a:cs typeface="MS PMincho"/>
              </a:rPr>
              <a:t>∂</a:t>
            </a:r>
            <a:r>
              <a:rPr dirty="0" smtClean="0" sz="1650" spc="140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833579" y="4328993"/>
            <a:ext cx="33210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0">
                <a:latin typeface="MS PMincho"/>
                <a:cs typeface="MS PMincho"/>
              </a:rPr>
              <a:t>∂</a:t>
            </a:r>
            <a:r>
              <a:rPr dirty="0" smtClean="0" sz="1650" spc="310" i="1">
                <a:latin typeface="Times New Roman"/>
                <a:cs typeface="Times New Roman"/>
              </a:rPr>
              <a:t>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049579" y="4441308"/>
            <a:ext cx="718820" cy="282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80">
                <a:latin typeface="Symbol"/>
                <a:cs typeface="Symbol"/>
              </a:rPr>
              <a:t></a:t>
            </a:r>
            <a:r>
              <a:rPr dirty="0" smtClean="0" sz="1650" spc="120">
                <a:latin typeface="Times New Roman"/>
                <a:cs typeface="Times New Roman"/>
              </a:rPr>
              <a:t> </a:t>
            </a:r>
            <a:r>
              <a:rPr dirty="0" smtClean="0" sz="1650" spc="195">
                <a:latin typeface="Times New Roman"/>
                <a:cs typeface="Times New Roman"/>
              </a:rPr>
              <a:t>J</a:t>
            </a:r>
            <a:r>
              <a:rPr dirty="0" smtClean="0" sz="1650" spc="25">
                <a:latin typeface="Times New Roman"/>
                <a:cs typeface="Times New Roman"/>
              </a:rPr>
              <a:t> </a:t>
            </a:r>
            <a:r>
              <a:rPr dirty="0" smtClean="0" sz="1650" spc="280">
                <a:latin typeface="Symbol"/>
                <a:cs typeface="Symbol"/>
              </a:rPr>
              <a:t></a:t>
            </a:r>
            <a:r>
              <a:rPr dirty="0" smtClean="0" sz="1650" spc="-120">
                <a:latin typeface="Times New Roman"/>
                <a:cs typeface="Times New Roman"/>
              </a:rPr>
              <a:t> </a:t>
            </a:r>
            <a:r>
              <a:rPr dirty="0" smtClean="0" sz="1800" spc="155">
                <a:latin typeface="Symbol"/>
                <a:cs typeface="Symbol"/>
              </a:rPr>
              <a:t>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665852" y="4623206"/>
            <a:ext cx="240029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0">
                <a:latin typeface="MS PMincho"/>
                <a:cs typeface="MS PMincho"/>
              </a:rPr>
              <a:t>∂</a:t>
            </a:r>
            <a:r>
              <a:rPr dirty="0" smtClean="0" sz="1650" spc="140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98112" y="4328993"/>
            <a:ext cx="36258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0">
                <a:latin typeface="MS PMincho"/>
                <a:cs typeface="MS PMincho"/>
              </a:rPr>
              <a:t>∂</a:t>
            </a:r>
            <a:r>
              <a:rPr dirty="0" smtClean="0" sz="1650" spc="365" i="1">
                <a:latin typeface="Times New Roman"/>
                <a:cs typeface="Times New Roman"/>
              </a:rPr>
              <a:t>D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47764" y="4041919"/>
            <a:ext cx="240029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0">
                <a:latin typeface="MS PMincho"/>
                <a:cs typeface="MS PMincho"/>
              </a:rPr>
              <a:t>∂</a:t>
            </a:r>
            <a:r>
              <a:rPr dirty="0" smtClean="0" sz="1650" spc="140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72239" y="3747706"/>
            <a:ext cx="36258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0">
                <a:latin typeface="MS PMincho"/>
                <a:cs typeface="MS PMincho"/>
              </a:rPr>
              <a:t>∂</a:t>
            </a:r>
            <a:r>
              <a:rPr dirty="0" smtClean="0" sz="1650" spc="365" i="1">
                <a:latin typeface="Times New Roman"/>
                <a:cs typeface="Times New Roman"/>
              </a:rPr>
              <a:t>H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728608" y="3860022"/>
            <a:ext cx="494665" cy="282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80">
                <a:latin typeface="Symbol"/>
                <a:cs typeface="Symbol"/>
              </a:rPr>
              <a:t></a:t>
            </a:r>
            <a:r>
              <a:rPr dirty="0" smtClean="0" sz="1650" spc="55">
                <a:latin typeface="Times New Roman"/>
                <a:cs typeface="Times New Roman"/>
              </a:rPr>
              <a:t> </a:t>
            </a:r>
            <a:r>
              <a:rPr dirty="0" smtClean="0" sz="1650" spc="220">
                <a:latin typeface="Times New Roman"/>
                <a:cs typeface="Times New Roman"/>
              </a:rPr>
              <a:t>-</a:t>
            </a:r>
            <a:r>
              <a:rPr dirty="0" smtClean="0" sz="1800" spc="204">
                <a:latin typeface="Symbol"/>
                <a:cs typeface="Symbol"/>
              </a:rPr>
              <a:t>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60451" y="4041919"/>
            <a:ext cx="23939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5">
                <a:latin typeface="MS PMincho"/>
                <a:cs typeface="MS PMincho"/>
              </a:rPr>
              <a:t>∂</a:t>
            </a:r>
            <a:r>
              <a:rPr dirty="0" smtClean="0" sz="1650" spc="140" i="1">
                <a:latin typeface="Times New Roman"/>
                <a:cs typeface="Times New Roman"/>
              </a:rPr>
              <a:t>t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07688" y="3747706"/>
            <a:ext cx="332105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-580">
                <a:latin typeface="MS PMincho"/>
                <a:cs typeface="MS PMincho"/>
              </a:rPr>
              <a:t>∂</a:t>
            </a:r>
            <a:r>
              <a:rPr dirty="0" smtClean="0" sz="1650" spc="310" i="1">
                <a:latin typeface="Times New Roman"/>
                <a:cs typeface="Times New Roman"/>
              </a:rPr>
              <a:t>B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275946" y="3879072"/>
            <a:ext cx="1005840" cy="263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50" spc="25">
                <a:latin typeface="MS PMincho"/>
                <a:cs typeface="MS PMincho"/>
              </a:rPr>
              <a:t>∇</a:t>
            </a:r>
            <a:r>
              <a:rPr dirty="0" smtClean="0" sz="1650" spc="280">
                <a:latin typeface="Symbol"/>
                <a:cs typeface="Symbol"/>
              </a:rPr>
              <a:t></a:t>
            </a:r>
            <a:r>
              <a:rPr dirty="0" smtClean="0" sz="1650" spc="-45">
                <a:latin typeface="Times New Roman"/>
                <a:cs typeface="Times New Roman"/>
              </a:rPr>
              <a:t> </a:t>
            </a:r>
            <a:r>
              <a:rPr dirty="0" smtClean="0" sz="1650" spc="310" i="1">
                <a:latin typeface="Times New Roman"/>
                <a:cs typeface="Times New Roman"/>
              </a:rPr>
              <a:t>E</a:t>
            </a:r>
            <a:r>
              <a:rPr dirty="0" smtClean="0" sz="1650" spc="310" i="1">
                <a:latin typeface="Times New Roman"/>
                <a:cs typeface="Times New Roman"/>
              </a:rPr>
              <a:t> </a:t>
            </a:r>
            <a:r>
              <a:rPr dirty="0" smtClean="0" sz="1650" spc="-75" i="1">
                <a:latin typeface="Times New Roman"/>
                <a:cs typeface="Times New Roman"/>
              </a:rPr>
              <a:t> </a:t>
            </a:r>
            <a:r>
              <a:rPr dirty="0" smtClean="0" sz="1650" spc="280">
                <a:latin typeface="Symbol"/>
                <a:cs typeface="Symbol"/>
              </a:rPr>
              <a:t></a:t>
            </a:r>
            <a:r>
              <a:rPr dirty="0" smtClean="0" sz="1650" spc="55">
                <a:latin typeface="Times New Roman"/>
                <a:cs typeface="Times New Roman"/>
              </a:rPr>
              <a:t> </a:t>
            </a:r>
            <a:r>
              <a:rPr dirty="0" smtClean="0" sz="1650" spc="170">
                <a:latin typeface="Times New Roman"/>
                <a:cs typeface="Times New Roman"/>
              </a:rPr>
              <a:t>-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53055" y="5913120"/>
            <a:ext cx="2830942" cy="5638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57200" y="6586728"/>
            <a:ext cx="6639177" cy="4083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2019300" y="7097270"/>
            <a:ext cx="3483428" cy="45720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3691" y="7656576"/>
            <a:ext cx="6531050" cy="21175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57200" y="7970525"/>
            <a:ext cx="3983237" cy="2651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57200" y="8645667"/>
            <a:ext cx="3044042" cy="5608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85058" y="9206483"/>
            <a:ext cx="3551207" cy="65832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5776340" y="3850766"/>
            <a:ext cx="2349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76340" y="4464938"/>
            <a:ext cx="2349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776340" y="4873370"/>
            <a:ext cx="2349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776340" y="5284850"/>
            <a:ext cx="23495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628644" y="8671559"/>
            <a:ext cx="2732501" cy="33985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5744336" y="7140829"/>
            <a:ext cx="2032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6)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541769" y="9425634"/>
            <a:ext cx="20320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8)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991355" y="9346685"/>
            <a:ext cx="2225643" cy="4571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1309369" y="1583689"/>
            <a:ext cx="199644" cy="0"/>
          </a:xfrm>
          <a:custGeom>
            <a:avLst/>
            <a:gdLst/>
            <a:ahLst/>
            <a:cxnLst/>
            <a:rect l="l" t="t" r="r" b="b"/>
            <a:pathLst>
              <a:path w="199644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1684273" y="1583689"/>
            <a:ext cx="248412" cy="0"/>
          </a:xfrm>
          <a:custGeom>
            <a:avLst/>
            <a:gdLst/>
            <a:ahLst/>
            <a:cxnLst/>
            <a:rect l="l" t="t" r="r" b="b"/>
            <a:pathLst>
              <a:path w="248412" h="0">
                <a:moveTo>
                  <a:pt x="0" y="0"/>
                </a:moveTo>
                <a:lnTo>
                  <a:pt x="2484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316733" y="1583689"/>
            <a:ext cx="85343" cy="0"/>
          </a:xfrm>
          <a:custGeom>
            <a:avLst/>
            <a:gdLst/>
            <a:ahLst/>
            <a:cxnLst/>
            <a:rect l="l" t="t" r="r" b="b"/>
            <a:pathLst>
              <a:path w="85343" h="0">
                <a:moveTo>
                  <a:pt x="0" y="0"/>
                </a:moveTo>
                <a:lnTo>
                  <a:pt x="8534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316733" y="1391665"/>
            <a:ext cx="85343" cy="0"/>
          </a:xfrm>
          <a:custGeom>
            <a:avLst/>
            <a:gdLst/>
            <a:ahLst/>
            <a:cxnLst/>
            <a:rect l="l" t="t" r="r" b="b"/>
            <a:pathLst>
              <a:path w="85343" h="0">
                <a:moveTo>
                  <a:pt x="0" y="0"/>
                </a:moveTo>
                <a:lnTo>
                  <a:pt x="8534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470657" y="1583689"/>
            <a:ext cx="138988" cy="0"/>
          </a:xfrm>
          <a:custGeom>
            <a:avLst/>
            <a:gdLst/>
            <a:ahLst/>
            <a:cxnLst/>
            <a:rect l="l" t="t" r="r" b="b"/>
            <a:pathLst>
              <a:path w="138988" h="0">
                <a:moveTo>
                  <a:pt x="0" y="0"/>
                </a:moveTo>
                <a:lnTo>
                  <a:pt x="13898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946200" y="1351026"/>
            <a:ext cx="2148840" cy="3371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062480" algn="l"/>
              </a:tabLst>
            </a:pPr>
            <a:r>
              <a:rPr dirty="0" smtClean="0" baseline="-33730" sz="2100">
                <a:latin typeface="Cambria Math"/>
                <a:cs typeface="Cambria Math"/>
              </a:rPr>
              <a:t>𝐸=</a:t>
            </a:r>
            <a:r>
              <a:rPr dirty="0" smtClean="0" baseline="-33730" sz="2100" spc="12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𝐼</a:t>
            </a:r>
            <a:r>
              <a:rPr dirty="0" smtClean="0" sz="1000" spc="-20">
                <a:latin typeface="Cambria Math"/>
                <a:cs typeface="Cambria Math"/>
              </a:rPr>
              <a:t>∆</a:t>
            </a:r>
            <a:r>
              <a:rPr dirty="0" smtClean="0" sz="1000" spc="-10">
                <a:latin typeface="Cambria Math"/>
                <a:cs typeface="Cambria Math"/>
              </a:rPr>
              <a:t>𝑧</a:t>
            </a:r>
            <a:r>
              <a:rPr dirty="0" smtClean="0" baseline="-33730" sz="2100" spc="52">
                <a:latin typeface="Cambria Math"/>
                <a:cs typeface="Cambria Math"/>
              </a:rPr>
              <a:t>[</a:t>
            </a:r>
            <a:r>
              <a:rPr dirty="0" smtClean="0" baseline="-33730" sz="2100" spc="15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𝑗��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-100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+ </a:t>
            </a:r>
            <a:r>
              <a:rPr dirty="0" smtClean="0" baseline="-33730" sz="2100" spc="-15">
                <a:latin typeface="Cambria Math"/>
                <a:cs typeface="Cambria Math"/>
              </a:rPr>
              <a:t> </a:t>
            </a:r>
            <a:r>
              <a:rPr dirty="0" smtClean="0" baseline="-35714" sz="2100" spc="187">
                <a:latin typeface="Cambria Math"/>
                <a:cs typeface="Cambria Math"/>
              </a:rPr>
              <a:t>√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  </a:t>
            </a:r>
            <a:r>
              <a:rPr dirty="0" smtClean="0" sz="1000" spc="-60">
                <a:latin typeface="Cambria Math"/>
                <a:cs typeface="Cambria Math"/>
              </a:rPr>
              <a:t> 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  </a:t>
            </a:r>
            <a:r>
              <a:rPr dirty="0" smtClean="0" sz="1000" spc="-85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+	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6482" y="1596897"/>
            <a:ext cx="53594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latin typeface="Cambria Math"/>
                <a:cs typeface="Cambria Math"/>
              </a:rPr>
              <a:t>4</a:t>
            </a:r>
            <a:r>
              <a:rPr dirty="0" smtClean="0" sz="1000" spc="-10">
                <a:latin typeface="Cambria Math"/>
                <a:cs typeface="Cambria Math"/>
              </a:rPr>
              <a:t>𝜋�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861182" y="1583689"/>
            <a:ext cx="370331" cy="0"/>
          </a:xfrm>
          <a:custGeom>
            <a:avLst/>
            <a:gdLst/>
            <a:ahLst/>
            <a:cxnLst/>
            <a:rect l="l" t="t" r="r" b="b"/>
            <a:pathLst>
              <a:path w="370331" h="0">
                <a:moveTo>
                  <a:pt x="0" y="0"/>
                </a:moveTo>
                <a:lnTo>
                  <a:pt x="37033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528692" y="1583689"/>
            <a:ext cx="199644" cy="0"/>
          </a:xfrm>
          <a:custGeom>
            <a:avLst/>
            <a:gdLst/>
            <a:ahLst/>
            <a:cxnLst/>
            <a:rect l="l" t="t" r="r" b="b"/>
            <a:pathLst>
              <a:path w="199644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999609" y="1583689"/>
            <a:ext cx="85344" cy="0"/>
          </a:xfrm>
          <a:custGeom>
            <a:avLst/>
            <a:gdLst/>
            <a:ahLst/>
            <a:cxnLst/>
            <a:rect l="l" t="t" r="r" b="b"/>
            <a:pathLst>
              <a:path w="85344" h="0">
                <a:moveTo>
                  <a:pt x="0" y="0"/>
                </a:moveTo>
                <a:lnTo>
                  <a:pt x="853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999609" y="1391665"/>
            <a:ext cx="85344" cy="0"/>
          </a:xfrm>
          <a:custGeom>
            <a:avLst/>
            <a:gdLst/>
            <a:ahLst/>
            <a:cxnLst/>
            <a:rect l="l" t="t" r="r" b="b"/>
            <a:pathLst>
              <a:path w="85344" h="0">
                <a:moveTo>
                  <a:pt x="0" y="0"/>
                </a:moveTo>
                <a:lnTo>
                  <a:pt x="8534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5152009" y="1583689"/>
            <a:ext cx="138684" cy="0"/>
          </a:xfrm>
          <a:custGeom>
            <a:avLst/>
            <a:gdLst/>
            <a:ahLst/>
            <a:cxnLst/>
            <a:rect l="l" t="t" r="r" b="b"/>
            <a:pathLst>
              <a:path w="138684" h="0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311654" y="1596897"/>
            <a:ext cx="356933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9275" algn="l"/>
                <a:tab pos="2236470" algn="l"/>
                <a:tab pos="3190240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𝜀</a:t>
            </a:r>
            <a:r>
              <a:rPr dirty="0" smtClean="0" sz="1000" spc="40">
                <a:latin typeface="Cambria Math"/>
                <a:cs typeface="Cambria Math"/>
              </a:rPr>
              <a:t>�</a:t>
            </a:r>
            <a:r>
              <a:rPr dirty="0" smtClean="0" baseline="20833" sz="1200" spc="44">
                <a:latin typeface="Cambria Math"/>
                <a:cs typeface="Cambria Math"/>
              </a:rPr>
              <a:t>2</a:t>
            </a:r>
            <a:r>
              <a:rPr dirty="0" smtClean="0" baseline="20833" sz="1200" spc="44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𝑗��</a:t>
            </a:r>
            <a:r>
              <a:rPr dirty="0" smtClean="0" sz="1000" spc="30">
                <a:latin typeface="Cambria Math"/>
                <a:cs typeface="Cambria Math"/>
              </a:rPr>
              <a:t>�</a:t>
            </a:r>
            <a:r>
              <a:rPr dirty="0" smtClean="0" baseline="20833" sz="1200" spc="44">
                <a:latin typeface="Cambria Math"/>
                <a:cs typeface="Cambria Math"/>
              </a:rPr>
              <a:t>3</a:t>
            </a:r>
            <a:r>
              <a:rPr dirty="0" smtClean="0" baseline="20833" sz="1200" spc="44">
                <a:latin typeface="Cambria Math"/>
                <a:cs typeface="Cambria Math"/>
              </a:rPr>
              <a:t>	</a:t>
            </a: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𝜋𝜀</a:t>
            </a:r>
            <a:r>
              <a:rPr dirty="0" smtClean="0" sz="1000" spc="30">
                <a:latin typeface="Cambria Math"/>
                <a:cs typeface="Cambria Math"/>
              </a:rPr>
              <a:t>�</a:t>
            </a:r>
            <a:r>
              <a:rPr dirty="0" smtClean="0" baseline="20833" sz="1200" spc="44">
                <a:latin typeface="Cambria Math"/>
                <a:cs typeface="Cambria Math"/>
              </a:rPr>
              <a:t>2</a:t>
            </a:r>
            <a:r>
              <a:rPr dirty="0" smtClean="0" baseline="20833" sz="1200" spc="44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𝑗��</a:t>
            </a:r>
            <a:r>
              <a:rPr dirty="0" smtClean="0" sz="1000" spc="30">
                <a:latin typeface="Cambria Math"/>
                <a:cs typeface="Cambria Math"/>
              </a:rPr>
              <a:t>�</a:t>
            </a:r>
            <a:r>
              <a:rPr dirty="0" smtClean="0" baseline="20833" sz="1200" spc="44">
                <a:latin typeface="Cambria Math"/>
                <a:cs typeface="Cambria Math"/>
              </a:rPr>
              <a:t>3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218814" y="1463802"/>
            <a:ext cx="187578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984" sz="2100" spc="52">
                <a:latin typeface="Cambria Math"/>
                <a:cs typeface="Cambria Math"/>
              </a:rPr>
              <a:t>]</a:t>
            </a:r>
            <a:r>
              <a:rPr dirty="0" smtClean="0" baseline="1984" sz="2100" spc="-112">
                <a:latin typeface="Cambria Math"/>
                <a:cs typeface="Cambria Math"/>
              </a:rPr>
              <a:t> </a:t>
            </a:r>
            <a:r>
              <a:rPr dirty="0" smtClean="0" baseline="1984" sz="2100" spc="120">
                <a:latin typeface="Cambria Math"/>
                <a:cs typeface="Cambria Math"/>
              </a:rPr>
              <a:t>�</a:t>
            </a:r>
            <a:r>
              <a:rPr dirty="0" smtClean="0" baseline="33333" sz="1500" spc="-44">
                <a:latin typeface="Cambria Math"/>
                <a:cs typeface="Cambria Math"/>
              </a:rPr>
              <a:t>−</a:t>
            </a:r>
            <a:r>
              <a:rPr dirty="0" smtClean="0" baseline="33333" sz="1500" spc="-15">
                <a:latin typeface="Cambria Math"/>
                <a:cs typeface="Cambria Math"/>
              </a:rPr>
              <a:t>𝑗𝛽�</a:t>
            </a:r>
            <a:r>
              <a:rPr dirty="0" smtClean="0" baseline="33333" sz="1500" spc="157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sin</a:t>
            </a:r>
            <a:r>
              <a:rPr dirty="0" smtClean="0" baseline="1984" sz="2100" spc="-127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�</a:t>
            </a:r>
            <a:r>
              <a:rPr dirty="0" smtClean="0" baseline="1984" sz="2100" spc="60">
                <a:latin typeface="Cambria Math"/>
                <a:cs typeface="Cambria Math"/>
              </a:rPr>
              <a:t> </a:t>
            </a:r>
            <a:r>
              <a:rPr dirty="0" smtClean="0" baseline="1984" sz="2100" spc="-847">
                <a:latin typeface="Cambria Math"/>
                <a:cs typeface="Cambria Math"/>
              </a:rPr>
              <a:t>�</a:t>
            </a:r>
            <a:r>
              <a:rPr dirty="0" smtClean="0" baseline="13888" sz="2100" spc="0">
                <a:latin typeface="Cambria Math"/>
                <a:cs typeface="Cambria Math"/>
              </a:rPr>
              <a:t>̂</a:t>
            </a:r>
            <a:r>
              <a:rPr dirty="0" smtClean="0" baseline="13888" sz="2100" spc="52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+ </a:t>
            </a:r>
            <a:r>
              <a:rPr dirty="0" smtClean="0" baseline="1984" sz="2100" spc="-15">
                <a:latin typeface="Cambria Math"/>
                <a:cs typeface="Cambria Math"/>
              </a:rPr>
              <a:t> </a:t>
            </a:r>
            <a:r>
              <a:rPr dirty="0" smtClean="0" baseline="50000" sz="1500" spc="-15">
                <a:latin typeface="Cambria Math"/>
                <a:cs typeface="Cambria Math"/>
              </a:rPr>
              <a:t>𝐼</a:t>
            </a:r>
            <a:r>
              <a:rPr dirty="0" smtClean="0" baseline="50000" sz="1500" spc="-30">
                <a:latin typeface="Cambria Math"/>
                <a:cs typeface="Cambria Math"/>
              </a:rPr>
              <a:t>∆</a:t>
            </a:r>
            <a:r>
              <a:rPr dirty="0" smtClean="0" baseline="50000" sz="1500" spc="-15">
                <a:latin typeface="Cambria Math"/>
                <a:cs typeface="Cambria Math"/>
              </a:rPr>
              <a:t>𝑧</a:t>
            </a:r>
            <a:r>
              <a:rPr dirty="0" smtClean="0" baseline="1984" sz="2100" spc="52">
                <a:latin typeface="Cambria Math"/>
                <a:cs typeface="Cambria Math"/>
              </a:rPr>
              <a:t>[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125">
                <a:latin typeface="Cambria Math"/>
                <a:cs typeface="Cambria Math"/>
              </a:rPr>
              <a:t>√</a:t>
            </a:r>
            <a:r>
              <a:rPr dirty="0" smtClean="0" baseline="50000" sz="1500" spc="-15">
                <a:latin typeface="Cambria Math"/>
                <a:cs typeface="Cambria Math"/>
              </a:rPr>
              <a:t>�</a:t>
            </a:r>
            <a:endParaRPr baseline="50000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171313" y="1351026"/>
            <a:ext cx="565150" cy="329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78790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  </a:t>
            </a:r>
            <a:r>
              <a:rPr dirty="0" smtClean="0" sz="1000" spc="-85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+	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502528" y="1583689"/>
            <a:ext cx="370332" cy="0"/>
          </a:xfrm>
          <a:custGeom>
            <a:avLst/>
            <a:gdLst/>
            <a:ahLst/>
            <a:cxnLst/>
            <a:rect l="l" t="t" r="r" b="b"/>
            <a:pathLst>
              <a:path w="370332" h="0">
                <a:moveTo>
                  <a:pt x="0" y="0"/>
                </a:moveTo>
                <a:lnTo>
                  <a:pt x="3703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860160" y="1457705"/>
            <a:ext cx="9874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35">
                <a:latin typeface="Cambria Math"/>
                <a:cs typeface="Cambria Math"/>
              </a:rPr>
              <a:t>]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�</a:t>
            </a:r>
            <a:r>
              <a:rPr dirty="0" smtClean="0" baseline="30555" sz="1500" spc="-44">
                <a:latin typeface="Cambria Math"/>
                <a:cs typeface="Cambria Math"/>
              </a:rPr>
              <a:t>−</a:t>
            </a:r>
            <a:r>
              <a:rPr dirty="0" smtClean="0" baseline="30555" sz="1500" spc="-15">
                <a:latin typeface="Cambria Math"/>
                <a:cs typeface="Cambria Math"/>
              </a:rPr>
              <a:t>𝑗𝛽�</a:t>
            </a:r>
            <a:r>
              <a:rPr dirty="0" smtClean="0" baseline="30555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-8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̂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239002" y="1928113"/>
            <a:ext cx="336803" cy="0"/>
          </a:xfrm>
          <a:custGeom>
            <a:avLst/>
            <a:gdLst/>
            <a:ahLst/>
            <a:cxnLst/>
            <a:rect l="l" t="t" r="r" b="b"/>
            <a:pathLst>
              <a:path w="336803" h="0">
                <a:moveTo>
                  <a:pt x="0" y="0"/>
                </a:moveTo>
                <a:lnTo>
                  <a:pt x="33680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902004" y="1785366"/>
            <a:ext cx="6201410" cy="6737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55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surr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β</a:t>
            </a:r>
            <a:r>
              <a:rPr dirty="0" smtClean="0" sz="1400" spc="40">
                <a:latin typeface="Times New Roman"/>
                <a:cs typeface="Times New Roman"/>
              </a:rPr>
              <a:t>=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baseline="-3968" sz="2100" spc="172">
                <a:latin typeface="Cambria Math"/>
                <a:cs typeface="Cambria Math"/>
              </a:rPr>
              <a:t>√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𝜀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44419" y="2821177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749675" y="2821177"/>
            <a:ext cx="260603" cy="0"/>
          </a:xfrm>
          <a:custGeom>
            <a:avLst/>
            <a:gdLst/>
            <a:ahLst/>
            <a:cxnLst/>
            <a:rect l="l" t="t" r="r" b="b"/>
            <a:pathLst>
              <a:path w="260603" h="0">
                <a:moveTo>
                  <a:pt x="0" y="0"/>
                </a:moveTo>
                <a:lnTo>
                  <a:pt x="26060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465577" y="2558033"/>
            <a:ext cx="1647189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78460">
              <a:lnSpc>
                <a:spcPts val="1505"/>
              </a:lnSpc>
              <a:tabLst>
                <a:tab pos="1364615" algn="l"/>
              </a:tabLst>
            </a:pPr>
            <a:r>
              <a:rPr dirty="0" smtClean="0" sz="1400">
                <a:latin typeface="Cambria Math"/>
                <a:cs typeface="Cambria Math"/>
              </a:rPr>
              <a:t>���	</a:t>
            </a: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55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-130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4𝜋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11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��</a:t>
            </a:r>
            <a:r>
              <a:rPr dirty="0" smtClean="0" baseline="-35714" sz="2100" spc="60">
                <a:latin typeface="Cambria Math"/>
                <a:cs typeface="Cambria Math"/>
              </a:rPr>
              <a:t>�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14927" y="2492502"/>
            <a:ext cx="429895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 spc="127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𝑗𝛽�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78248" y="2812541"/>
            <a:ext cx="11048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127627" y="2821177"/>
            <a:ext cx="416356" cy="0"/>
          </a:xfrm>
          <a:custGeom>
            <a:avLst/>
            <a:gdLst/>
            <a:ahLst/>
            <a:cxnLst/>
            <a:rect l="l" t="t" r="r" b="b"/>
            <a:pathLst>
              <a:path w="416356" h="0">
                <a:moveTo>
                  <a:pt x="0" y="0"/>
                </a:moveTo>
                <a:lnTo>
                  <a:pt x="41635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4560189" y="2693669"/>
            <a:ext cx="5302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835">
                <a:latin typeface="Cambria Math"/>
                <a:cs typeface="Cambria Math"/>
              </a:rPr>
              <a:t>∅</a:t>
            </a:r>
            <a:r>
              <a:rPr dirty="0" smtClean="0" baseline="11904" sz="2100" spc="0">
                <a:latin typeface="Cambria Math"/>
                <a:cs typeface="Cambria Math"/>
              </a:rPr>
              <a:t>̂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263700" y="3333241"/>
            <a:ext cx="179831" cy="0"/>
          </a:xfrm>
          <a:custGeom>
            <a:avLst/>
            <a:gdLst/>
            <a:ahLst/>
            <a:cxnLst/>
            <a:rect l="l" t="t" r="r" b="b"/>
            <a:pathLst>
              <a:path w="179831" h="0">
                <a:moveTo>
                  <a:pt x="0" y="0"/>
                </a:moveTo>
                <a:lnTo>
                  <a:pt x="17983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902004" y="3205733"/>
            <a:ext cx="13265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𝐸=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𝐼�𝑙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15">
                <a:latin typeface="Cambria Math"/>
                <a:cs typeface="Cambria Math"/>
              </a:rPr>
              <a:t>[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60094" y="3346450"/>
            <a:ext cx="1822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latin typeface="Cambria Math"/>
                <a:cs typeface="Cambria Math"/>
              </a:rPr>
              <a:t>4</a:t>
            </a:r>
            <a:r>
              <a:rPr dirty="0" smtClean="0" sz="1000" spc="-10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33498" y="3333241"/>
            <a:ext cx="218236" cy="0"/>
          </a:xfrm>
          <a:custGeom>
            <a:avLst/>
            <a:gdLst/>
            <a:ahLst/>
            <a:cxnLst/>
            <a:rect l="l" t="t" r="r" b="b"/>
            <a:pathLst>
              <a:path w="218236" h="0">
                <a:moveTo>
                  <a:pt x="0" y="0"/>
                </a:moveTo>
                <a:lnTo>
                  <a:pt x="2182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2801747" y="3333241"/>
            <a:ext cx="393192" cy="0"/>
          </a:xfrm>
          <a:custGeom>
            <a:avLst/>
            <a:gdLst/>
            <a:ahLst/>
            <a:cxnLst/>
            <a:rect l="l" t="t" r="r" b="b"/>
            <a:pathLst>
              <a:path w="393192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392426" y="3100577"/>
            <a:ext cx="978535" cy="329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8960" algn="l"/>
                <a:tab pos="80200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1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baseline="-33730" sz="2100" spc="22">
                <a:latin typeface="Cambria Math"/>
                <a:cs typeface="Cambria Math"/>
              </a:rPr>
              <a:t>]</a:t>
            </a:r>
            <a:r>
              <a:rPr dirty="0" smtClean="0" baseline="-33730" sz="2100" spc="-120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320798" y="3346450"/>
            <a:ext cx="118237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80695" algn="l"/>
                <a:tab pos="1102360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𝑗𝛽�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0">
                <a:latin typeface="Cambria Math"/>
                <a:cs typeface="Cambria Math"/>
              </a:rPr>
              <a:t>(</a:t>
            </a:r>
            <a:r>
              <a:rPr dirty="0" smtClean="0" sz="1000" spc="-10">
                <a:latin typeface="Cambria Math"/>
                <a:cs typeface="Cambria Math"/>
              </a:rPr>
              <a:t>𝑗�</a:t>
            </a:r>
            <a:r>
              <a:rPr dirty="0" smtClean="0" sz="1000" spc="15">
                <a:latin typeface="Cambria Math"/>
                <a:cs typeface="Cambria Math"/>
              </a:rPr>
              <a:t>�</a:t>
            </a:r>
            <a:r>
              <a:rPr dirty="0" smtClean="0" sz="1000" spc="0">
                <a:latin typeface="Cambria Math"/>
                <a:cs typeface="Cambria Math"/>
              </a:rPr>
              <a:t>)</a:t>
            </a:r>
            <a:r>
              <a:rPr dirty="0" smtClean="0" baseline="20833" sz="1200" spc="44">
                <a:latin typeface="Cambria Math"/>
                <a:cs typeface="Cambria Math"/>
              </a:rPr>
              <a:t>2</a:t>
            </a:r>
            <a:r>
              <a:rPr dirty="0" smtClean="0" baseline="20833" sz="1200" spc="44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577210" y="3205733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354451" y="3129533"/>
            <a:ext cx="286385" cy="1339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800" spc="-5">
                <a:latin typeface="Cambria Math"/>
                <a:cs typeface="Cambria Math"/>
              </a:rPr>
              <a:t>−</a:t>
            </a:r>
            <a:r>
              <a:rPr dirty="0" smtClean="0" sz="800" spc="0">
                <a:latin typeface="Cambria Math"/>
                <a:cs typeface="Cambria Math"/>
              </a:rPr>
              <a:t>𝑗𝛽𝑟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289427" y="3333241"/>
            <a:ext cx="341375" cy="0"/>
          </a:xfrm>
          <a:custGeom>
            <a:avLst/>
            <a:gdLst/>
            <a:ahLst/>
            <a:cxnLst/>
            <a:rect l="l" t="t" r="r" b="b"/>
            <a:pathLst>
              <a:path w="341375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415916" y="3333241"/>
            <a:ext cx="179832" cy="0"/>
          </a:xfrm>
          <a:custGeom>
            <a:avLst/>
            <a:gdLst/>
            <a:ahLst/>
            <a:cxnLst/>
            <a:rect l="l" t="t" r="r" b="b"/>
            <a:pathLst>
              <a:path w="179832" h="0">
                <a:moveTo>
                  <a:pt x="0" y="0"/>
                </a:moveTo>
                <a:lnTo>
                  <a:pt x="17983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899025" y="3333241"/>
            <a:ext cx="73151" cy="0"/>
          </a:xfrm>
          <a:custGeom>
            <a:avLst/>
            <a:gdLst/>
            <a:ahLst/>
            <a:cxnLst/>
            <a:rect l="l" t="t" r="r" b="b"/>
            <a:pathLst>
              <a:path w="73151" h="0">
                <a:moveTo>
                  <a:pt x="0" y="0"/>
                </a:moveTo>
                <a:lnTo>
                  <a:pt x="7315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5278501" y="3333241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 h="0">
                <a:moveTo>
                  <a:pt x="0" y="0"/>
                </a:moveTo>
                <a:lnTo>
                  <a:pt x="16002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647059" y="3205733"/>
            <a:ext cx="276479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565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̂</a:t>
            </a:r>
            <a:r>
              <a:rPr dirty="0" smtClean="0" baseline="11904" sz="21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𝐼�𝑙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40">
                <a:latin typeface="Cambria Math"/>
                <a:cs typeface="Cambria Math"/>
              </a:rPr>
              <a:t> </a:t>
            </a:r>
            <a:r>
              <a:rPr dirty="0" smtClean="0" sz="1400" spc="15">
                <a:latin typeface="Cambria Math"/>
                <a:cs typeface="Cambria Math"/>
              </a:rPr>
              <a:t>[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baseline="47222" sz="1500" spc="30">
                <a:latin typeface="Cambria Math"/>
                <a:cs typeface="Cambria Math"/>
              </a:rPr>
              <a:t>1</a:t>
            </a:r>
            <a:r>
              <a:rPr dirty="0" smtClean="0" baseline="47222" sz="1500" spc="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baseline="47222" sz="1500" spc="30">
                <a:latin typeface="Cambria Math"/>
                <a:cs typeface="Cambria Math"/>
              </a:rPr>
              <a:t>1</a:t>
            </a:r>
            <a:r>
              <a:rPr dirty="0" smtClean="0" baseline="47222" sz="1500" spc="30">
                <a:latin typeface="Cambria Math"/>
                <a:cs typeface="Cambria Math"/>
              </a:rPr>
              <a:t> </a:t>
            </a:r>
            <a:r>
              <a:rPr dirty="0" smtClean="0" baseline="47222" sz="1500" spc="-127">
                <a:latin typeface="Cambria Math"/>
                <a:cs typeface="Cambria Math"/>
              </a:rPr>
              <a:t> </a:t>
            </a:r>
            <a:r>
              <a:rPr dirty="0" smtClean="0" sz="1400" spc="15">
                <a:latin typeface="Cambria Math"/>
                <a:cs typeface="Cambria Math"/>
              </a:rPr>
              <a:t>]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80">
                <a:latin typeface="Cambria Math"/>
                <a:cs typeface="Cambria Math"/>
              </a:rPr>
              <a:t>�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-15">
                <a:latin typeface="Cambria Math"/>
                <a:cs typeface="Cambria Math"/>
              </a:rPr>
              <a:t>𝑗𝛽�</a:t>
            </a:r>
            <a:r>
              <a:rPr dirty="0" smtClean="0" baseline="27777" sz="1500" spc="-17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-8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̂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412360" y="3346450"/>
            <a:ext cx="1039494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65505" algn="l"/>
              </a:tabLst>
            </a:pP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𝜋�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𝛽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243888" y="4696078"/>
            <a:ext cx="160019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444500" y="4568570"/>
            <a:ext cx="66401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Symbol"/>
                <a:cs typeface="Symbol"/>
              </a:rPr>
              <a:t></a:t>
            </a:r>
            <a:r>
              <a:rPr dirty="0" smtClean="0" sz="1400">
                <a:latin typeface="Times New Roman"/>
                <a:cs typeface="Times New Roman"/>
              </a:rPr>
              <a:t>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&lt; 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�</a:t>
            </a:r>
            <a:r>
              <a:rPr dirty="0" smtClean="0" baseline="47222" sz="1500" spc="-15">
                <a:latin typeface="Cambria Math"/>
                <a:cs typeface="Cambria Math"/>
              </a:rPr>
              <a:t>  </a:t>
            </a:r>
            <a:r>
              <a:rPr dirty="0" smtClean="0" baseline="47222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4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ℎ���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231188" y="4709286"/>
            <a:ext cx="1822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1248460" y="5112130"/>
            <a:ext cx="160019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444500" y="4984622"/>
            <a:ext cx="45453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31875" algn="l"/>
              </a:tabLst>
            </a:pPr>
            <a:r>
              <a:rPr dirty="0" smtClean="0" sz="1400">
                <a:latin typeface="Symbol"/>
                <a:cs typeface="Symbol"/>
              </a:rPr>
              <a:t></a:t>
            </a:r>
            <a:r>
              <a:rPr dirty="0" smtClean="0" sz="1400">
                <a:latin typeface="Times New Roman"/>
                <a:cs typeface="Times New Roman"/>
              </a:rPr>
              <a:t>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&gt;	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3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276858" y="4930266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235760" y="5125338"/>
            <a:ext cx="18224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1248460" y="5528182"/>
            <a:ext cx="160019" cy="0"/>
          </a:xfrm>
          <a:custGeom>
            <a:avLst/>
            <a:gdLst/>
            <a:ahLst/>
            <a:cxnLst/>
            <a:rect l="l" t="t" r="r" b="b"/>
            <a:pathLst>
              <a:path w="160019" h="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444500" y="5400674"/>
            <a:ext cx="466852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31875" algn="l"/>
              </a:tabLst>
            </a:pPr>
            <a:r>
              <a:rPr dirty="0" smtClean="0" sz="1400">
                <a:latin typeface="Symbol"/>
                <a:cs typeface="Symbol"/>
              </a:rPr>
              <a:t></a:t>
            </a:r>
            <a:r>
              <a:rPr dirty="0" smtClean="0" sz="1400">
                <a:latin typeface="Times New Roman"/>
                <a:cs typeface="Times New Roman"/>
              </a:rPr>
              <a:t>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	</a:t>
            </a:r>
            <a:r>
              <a:rPr dirty="0" smtClean="0" sz="1400" spc="0">
                <a:latin typeface="Cambria Math"/>
                <a:cs typeface="Cambria Math"/>
              </a:rPr>
              <a:t>,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𝑁���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3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276858" y="5346318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44500" y="5541390"/>
            <a:ext cx="4610735" cy="455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03910">
              <a:lnSpc>
                <a:spcPct val="100000"/>
              </a:lnSpc>
            </a:pP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𝜋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ts val="600"/>
              </a:lnSpc>
              <a:spcBef>
                <a:spcPts val="7"/>
              </a:spcBef>
            </a:pPr>
            <a:endParaRPr sz="600"/>
          </a:p>
          <a:p>
            <a:pPr marL="192405" indent="-180340">
              <a:lnSpc>
                <a:spcPct val="100000"/>
              </a:lnSpc>
              <a:buFont typeface="Symbol"/>
              <a:buChar char=""/>
              <a:tabLst>
                <a:tab pos="19240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If βr &gt;&gt;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dary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conditi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/>
          <p:nvPr/>
        </p:nvSpPr>
        <p:spPr>
          <a:xfrm>
            <a:off x="3287903" y="6359016"/>
            <a:ext cx="231648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836291" y="6095872"/>
            <a:ext cx="898525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51484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45"/>
              </a:lnSpc>
            </a:pP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∅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-13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4𝜋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743071" y="6030340"/>
            <a:ext cx="429259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𝑗𝛽�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906139" y="6350380"/>
            <a:ext cx="11048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755771" y="6359016"/>
            <a:ext cx="416051" cy="0"/>
          </a:xfrm>
          <a:custGeom>
            <a:avLst/>
            <a:gdLst/>
            <a:ahLst/>
            <a:cxnLst/>
            <a:rect l="l" t="t" r="r" b="b"/>
            <a:pathLst>
              <a:path w="416051" h="0">
                <a:moveTo>
                  <a:pt x="0" y="0"/>
                </a:moveTo>
                <a:lnTo>
                  <a:pt x="41605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4188078" y="6231508"/>
            <a:ext cx="5302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835">
                <a:latin typeface="Cambria Math"/>
                <a:cs typeface="Cambria Math"/>
              </a:rPr>
              <a:t>∅</a:t>
            </a:r>
            <a:r>
              <a:rPr dirty="0" smtClean="0" baseline="11904" sz="2100" spc="0">
                <a:latin typeface="Cambria Math"/>
                <a:cs typeface="Cambria Math"/>
              </a:rPr>
              <a:t>̂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223895" y="6900036"/>
            <a:ext cx="231647" cy="0"/>
          </a:xfrm>
          <a:custGeom>
            <a:avLst/>
            <a:gdLst/>
            <a:ahLst/>
            <a:cxnLst/>
            <a:rect l="l" t="t" r="r" b="b"/>
            <a:pathLst>
              <a:path w="231648" h="0">
                <a:moveTo>
                  <a:pt x="0" y="0"/>
                </a:moveTo>
                <a:lnTo>
                  <a:pt x="23164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2785998" y="6636892"/>
            <a:ext cx="100584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97155">
              <a:lnSpc>
                <a:spcPts val="1505"/>
              </a:lnSpc>
            </a:pPr>
            <a:r>
              <a:rPr dirty="0" smtClean="0" sz="1400">
                <a:latin typeface="Cambria Math"/>
                <a:cs typeface="Cambria Math"/>
              </a:rPr>
              <a:t>���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1245"/>
              </a:lnSpc>
            </a:pPr>
            <a:r>
              <a:rPr dirty="0" smtClean="0" sz="1400">
                <a:latin typeface="Cambria Math"/>
                <a:cs typeface="Cambria Math"/>
              </a:rPr>
              <a:t>𝐸</a:t>
            </a:r>
            <a:r>
              <a:rPr dirty="0" smtClean="0" baseline="-16666" sz="1500" spc="-15">
                <a:latin typeface="Cambria Math"/>
                <a:cs typeface="Cambria Math"/>
              </a:rPr>
              <a:t>𝜃</a:t>
            </a:r>
            <a:r>
              <a:rPr dirty="0" smtClean="0" sz="1400" spc="-10">
                <a:latin typeface="Cambria Math"/>
                <a:cs typeface="Cambria Math"/>
              </a:rPr>
              <a:t>= </a:t>
            </a:r>
            <a:r>
              <a:rPr dirty="0" smtClean="0" sz="1400" spc="-13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4𝜋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99459" y="6571360"/>
            <a:ext cx="429259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 spc="120">
                <a:latin typeface="Cambria Math"/>
                <a:cs typeface="Cambria Math"/>
              </a:rPr>
              <a:t>�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𝑗𝛽�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962527" y="6891401"/>
            <a:ext cx="11048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3812159" y="6900036"/>
            <a:ext cx="416356" cy="0"/>
          </a:xfrm>
          <a:custGeom>
            <a:avLst/>
            <a:gdLst/>
            <a:ahLst/>
            <a:cxnLst/>
            <a:rect l="l" t="t" r="r" b="b"/>
            <a:pathLst>
              <a:path w="416356" h="0">
                <a:moveTo>
                  <a:pt x="0" y="0"/>
                </a:moveTo>
                <a:lnTo>
                  <a:pt x="4163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4246245" y="6772529"/>
            <a:ext cx="5264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565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̂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02004" y="7066599"/>
            <a:ext cx="6211570" cy="8413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More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near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far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490855">
              <a:lnSpc>
                <a:spcPct val="100000"/>
              </a:lnSpc>
            </a:pPr>
            <a:r>
              <a:rPr dirty="0" smtClean="0" sz="800" spc="30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902004" y="7744840"/>
            <a:ext cx="569595" cy="329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56260" algn="l"/>
              </a:tabLst>
            </a:pPr>
            <a:r>
              <a:rPr dirty="0" smtClean="0" baseline="-33730" sz="2100">
                <a:latin typeface="Cambria Math"/>
                <a:cs typeface="Cambria Math"/>
              </a:rPr>
              <a:t>�</a:t>
            </a:r>
            <a:r>
              <a:rPr dirty="0" smtClean="0" baseline="-33730" sz="2100" spc="150">
                <a:latin typeface="Cambria Math"/>
                <a:cs typeface="Cambria Math"/>
              </a:rPr>
              <a:t> </a:t>
            </a:r>
            <a:r>
              <a:rPr dirty="0" smtClean="0" baseline="-33730" sz="2100" spc="0">
                <a:latin typeface="Cambria Math"/>
                <a:cs typeface="Cambria Math"/>
              </a:rPr>
              <a:t>=</a:t>
            </a:r>
            <a:r>
              <a:rPr dirty="0" smtClean="0" baseline="-33730" sz="2100" spc="120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15" u="heavy">
                <a:latin typeface="Cambria Math"/>
                <a:cs typeface="Cambria Math"/>
              </a:rPr>
              <a:t>2</a:t>
            </a:r>
            <a:r>
              <a:rPr dirty="0" smtClean="0" sz="1000" spc="-10" u="heavy">
                <a:latin typeface="Cambria Math"/>
                <a:cs typeface="Cambria Math"/>
              </a:rPr>
              <a:t>�</a:t>
            </a:r>
            <a:r>
              <a:rPr dirty="0" smtClean="0" sz="1000" spc="-5" u="heavy">
                <a:latin typeface="Cambria Math"/>
                <a:cs typeface="Cambria Math"/>
              </a:rPr>
              <a:t> </a:t>
            </a:r>
            <a:r>
              <a:rPr dirty="0" smtClean="0" sz="1000" spc="-5" u="heavy">
                <a:latin typeface="Cambria Math"/>
                <a:cs typeface="Cambria Math"/>
              </a:rPr>
              <a:t>	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44500" y="7990713"/>
            <a:ext cx="6672580" cy="2065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862965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51435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la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na.</a:t>
            </a:r>
            <a:endParaRPr sz="1400">
              <a:latin typeface="Times New Roman"/>
              <a:cs typeface="Times New Roman"/>
            </a:endParaRPr>
          </a:p>
          <a:p>
            <a:pPr marL="12700" marR="17145" indent="457200">
              <a:lnSpc>
                <a:spcPts val="2560"/>
              </a:lnSpc>
              <a:spcBef>
                <a:spcPts val="80"/>
              </a:spcBef>
            </a:pPr>
            <a:r>
              <a:rPr dirty="0" smtClean="0" sz="1400">
                <a:latin typeface="Times New Roman"/>
                <a:cs typeface="Times New Roman"/>
              </a:rPr>
              <a:t>So,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pace,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ry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ra</a:t>
            </a:r>
            <a:r>
              <a:rPr dirty="0" smtClean="0" baseline="3968" sz="2100" spc="-7">
                <a:latin typeface="Times New Roman"/>
                <a:cs typeface="Times New Roman"/>
              </a:rPr>
              <a:t>d</a:t>
            </a:r>
            <a:r>
              <a:rPr dirty="0" smtClean="0" baseline="3968" sz="2100" spc="0">
                <a:latin typeface="Times New Roman"/>
                <a:cs typeface="Times New Roman"/>
              </a:rPr>
              <a:t>ia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ng</a:t>
            </a:r>
            <a:r>
              <a:rPr dirty="0" smtClean="0" baseline="3968" sz="2100" spc="30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f</a:t>
            </a:r>
            <a:r>
              <a:rPr dirty="0" smtClean="0" baseline="3968" sz="2100" spc="0">
                <a:latin typeface="Times New Roman"/>
                <a:cs typeface="Times New Roman"/>
              </a:rPr>
              <a:t>i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ld</a:t>
            </a:r>
            <a:r>
              <a:rPr dirty="0" smtClean="0" baseline="3968" sz="2100" spc="-52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E</a:t>
            </a:r>
            <a:r>
              <a:rPr dirty="0" smtClean="0" baseline="7936" sz="1050" spc="-15">
                <a:latin typeface="MingLiU_HKSCS"/>
                <a:cs typeface="MingLiU_HKSCS"/>
              </a:rPr>
              <a:t>θ</a:t>
            </a:r>
            <a:r>
              <a:rPr dirty="0" smtClean="0" baseline="7936" sz="1050" spc="30">
                <a:latin typeface="MingLiU_HKSCS"/>
                <a:cs typeface="MingLiU_HKSCS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d</a:t>
            </a:r>
            <a:r>
              <a:rPr dirty="0" smtClean="0" baseline="3968" sz="2100" spc="22">
                <a:latin typeface="Times New Roman"/>
                <a:cs typeface="Times New Roman"/>
              </a:rPr>
              <a:t> </a:t>
            </a:r>
            <a:r>
              <a:rPr dirty="0" smtClean="0" baseline="3968" sz="2100" spc="-7">
                <a:latin typeface="Times New Roman"/>
                <a:cs typeface="Times New Roman"/>
              </a:rPr>
              <a:t>H</a:t>
            </a:r>
            <a:r>
              <a:rPr dirty="0" smtClean="0" sz="900" spc="0">
                <a:latin typeface="Cambria Math"/>
                <a:cs typeface="Cambria Math"/>
              </a:rPr>
              <a:t>Ø </a:t>
            </a:r>
            <a:r>
              <a:rPr dirty="0" smtClean="0" sz="900" spc="-25">
                <a:latin typeface="Cambria Math"/>
                <a:cs typeface="Cambria Math"/>
              </a:rPr>
              <a:t> </a:t>
            </a:r>
            <a:r>
              <a:rPr dirty="0" smtClean="0" baseline="3968" sz="2100" spc="7">
                <a:latin typeface="Times New Roman"/>
                <a:cs typeface="Times New Roman"/>
              </a:rPr>
              <a:t>th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37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ele</a:t>
            </a:r>
            <a:r>
              <a:rPr dirty="0" smtClean="0" baseline="3968" sz="2100" spc="-22">
                <a:latin typeface="Times New Roman"/>
                <a:cs typeface="Times New Roman"/>
              </a:rPr>
              <a:t>c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22">
                <a:latin typeface="Times New Roman"/>
                <a:cs typeface="Times New Roman"/>
              </a:rPr>
              <a:t>r</a:t>
            </a:r>
            <a:r>
              <a:rPr dirty="0" smtClean="0" baseline="3968" sz="2100" spc="0">
                <a:latin typeface="Times New Roman"/>
                <a:cs typeface="Times New Roman"/>
              </a:rPr>
              <a:t>ic</a:t>
            </a:r>
            <a:r>
              <a:rPr dirty="0" smtClean="0" baseline="3968" sz="2100" spc="30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f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-15">
                <a:latin typeface="Times New Roman"/>
                <a:cs typeface="Times New Roman"/>
              </a:rPr>
              <a:t>l</a:t>
            </a:r>
            <a:r>
              <a:rPr dirty="0" smtClean="0" baseline="3968" sz="2100" spc="0">
                <a:latin typeface="Times New Roman"/>
                <a:cs typeface="Times New Roman"/>
              </a:rPr>
              <a:t>d</a:t>
            </a:r>
            <a:r>
              <a:rPr dirty="0" smtClean="0" baseline="3968" sz="2100" spc="15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be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g</a:t>
            </a:r>
            <a:r>
              <a:rPr dirty="0" smtClean="0" baseline="3968" sz="2100" spc="30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-15">
                <a:latin typeface="Times New Roman"/>
                <a:cs typeface="Times New Roman"/>
              </a:rPr>
              <a:t>l</a:t>
            </a:r>
            <a:r>
              <a:rPr dirty="0" smtClean="0" baseline="3968" sz="2100" spc="-15">
                <a:latin typeface="Times New Roman"/>
                <a:cs typeface="Times New Roman"/>
              </a:rPr>
              <a:t>o</a:t>
            </a:r>
            <a:r>
              <a:rPr dirty="0" smtClean="0" baseline="3968" sz="2100" spc="0">
                <a:latin typeface="Times New Roman"/>
                <a:cs typeface="Times New Roman"/>
              </a:rPr>
              <a:t>ng</a:t>
            </a:r>
            <a:r>
              <a:rPr dirty="0" smtClean="0" baseline="3968" sz="2100" spc="15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the</a:t>
            </a:r>
            <a:r>
              <a:rPr dirty="0" smtClean="0" baseline="3968" sz="2100" spc="30">
                <a:latin typeface="Times New Roman"/>
                <a:cs typeface="Times New Roman"/>
              </a:rPr>
              <a:t> </a:t>
            </a:r>
            <a:r>
              <a:rPr dirty="0" smtClean="0" baseline="3968" sz="2100" spc="-37">
                <a:latin typeface="Times New Roman"/>
                <a:cs typeface="Times New Roman"/>
              </a:rPr>
              <a:t>m</a:t>
            </a:r>
            <a:r>
              <a:rPr dirty="0" smtClean="0" baseline="3968" sz="2100" spc="0">
                <a:latin typeface="Times New Roman"/>
                <a:cs typeface="Times New Roman"/>
              </a:rPr>
              <a:t>er</a:t>
            </a:r>
            <a:r>
              <a:rPr dirty="0" smtClean="0" baseline="3968" sz="2100" spc="7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di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n</a:t>
            </a:r>
            <a:r>
              <a:rPr dirty="0" smtClean="0" baseline="3968" sz="2100" spc="30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(</a:t>
            </a:r>
            <a:r>
              <a:rPr dirty="0" smtClean="0" baseline="3968" sz="2100" spc="0">
                <a:latin typeface="Times New Roman"/>
                <a:cs typeface="Times New Roman"/>
              </a:rPr>
              <a:t>l</a:t>
            </a:r>
            <a:r>
              <a:rPr dirty="0" smtClean="0" baseline="3968" sz="2100" spc="-15">
                <a:latin typeface="Times New Roman"/>
                <a:cs typeface="Times New Roman"/>
              </a:rPr>
              <a:t>o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g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u</a:t>
            </a:r>
            <a:r>
              <a:rPr dirty="0" smtClean="0" baseline="3968" sz="2100" spc="0">
                <a:latin typeface="Times New Roman"/>
                <a:cs typeface="Times New Roman"/>
              </a:rPr>
              <a:t>de)</a:t>
            </a:r>
            <a:r>
              <a:rPr dirty="0" smtClean="0" baseline="3968" sz="2100" spc="7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of</a:t>
            </a:r>
            <a:r>
              <a:rPr dirty="0" smtClean="0" baseline="3968" sz="2100" spc="30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h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30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s</a:t>
            </a:r>
            <a:r>
              <a:rPr dirty="0" smtClean="0" baseline="3968" sz="2100" spc="-15">
                <a:latin typeface="Times New Roman"/>
                <a:cs typeface="Times New Roman"/>
              </a:rPr>
              <a:t>p</a:t>
            </a:r>
            <a:r>
              <a:rPr dirty="0" smtClean="0" baseline="3968" sz="2100" spc="0">
                <a:latin typeface="Times New Roman"/>
                <a:cs typeface="Times New Roman"/>
              </a:rPr>
              <a:t>here</a:t>
            </a:r>
            <a:endParaRPr baseline="3968" sz="2100">
              <a:latin typeface="Times New Roman"/>
              <a:cs typeface="Times New Roman"/>
            </a:endParaRPr>
          </a:p>
          <a:p>
            <a:pPr marL="12700" marR="12700">
              <a:lnSpc>
                <a:spcPts val="2420"/>
              </a:lnSpc>
              <a:spcBef>
                <a:spcPts val="180"/>
              </a:spcBef>
              <a:buFont typeface="Times New Roman"/>
              <a:buAutoNum type="arabicParenBoth"/>
              <a:tabLst>
                <a:tab pos="324485" algn="l"/>
              </a:tabLst>
            </a:pP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Ø</a:t>
            </a:r>
            <a:r>
              <a:rPr dirty="0" smtClean="0" sz="1400" spc="0">
                <a:latin typeface="Times New Roman"/>
                <a:cs typeface="Times New Roman"/>
              </a:rPr>
              <a:t>). 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0">
                <a:latin typeface="Times New Roman"/>
                <a:cs typeface="Times New Roman"/>
              </a:rPr>
              <a:t> 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other. 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43"/>
              </a:spcBef>
              <a:buFont typeface="Times New Roman"/>
              <a:buAutoNum type="arabicParenBoth"/>
            </a:pPr>
            <a:endParaRPr sz="650"/>
          </a:p>
          <a:p>
            <a:pPr lvl="1" marL="619125" indent="-149860">
              <a:lnSpc>
                <a:spcPct val="100000"/>
              </a:lnSpc>
              <a:buSzPct val="103571"/>
              <a:buFont typeface="Palatino Linotype"/>
              <a:buAutoNum type="arabicPeriod"/>
              <a:tabLst>
                <a:tab pos="61912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the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0">
                <a:latin typeface="Times New Roman"/>
                <a:cs typeface="Times New Roman"/>
              </a:rPr>
              <a:t>ero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952296" y="3714622"/>
            <a:ext cx="12522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diation fi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 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817877" y="4037710"/>
            <a:ext cx="124396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nd</a:t>
            </a:r>
            <a:r>
              <a:rPr dirty="0" smtClean="0" sz="1200" spc="1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ld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407790" y="3685666"/>
            <a:ext cx="176339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Static </a:t>
            </a:r>
            <a:r>
              <a:rPr dirty="0" smtClean="0" sz="1200" spc="-10">
                <a:latin typeface="Times New Roman"/>
                <a:cs typeface="Times New Roman"/>
              </a:rPr>
              <a:t>f</a:t>
            </a:r>
            <a:r>
              <a:rPr dirty="0" smtClean="0" sz="1200" spc="0">
                <a:latin typeface="Times New Roman"/>
                <a:cs typeface="Times New Roman"/>
              </a:rPr>
              <a:t>ield(</a:t>
            </a:r>
            <a:r>
              <a:rPr dirty="0" smtClean="0" sz="1200" spc="-5">
                <a:latin typeface="Times New Roman"/>
                <a:cs typeface="Times New Roman"/>
              </a:rPr>
              <a:t>q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5">
                <a:latin typeface="Times New Roman"/>
                <a:cs typeface="Times New Roman"/>
              </a:rPr>
              <a:t>i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stationa</a:t>
            </a:r>
            <a:r>
              <a:rPr dirty="0" smtClean="0" sz="1200" spc="15">
                <a:latin typeface="Times New Roman"/>
                <a:cs typeface="Times New Roman"/>
              </a:rPr>
              <a:t>r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0">
                <a:latin typeface="Times New Roman"/>
                <a:cs typeface="Times New Roman"/>
              </a:rPr>
              <a:t>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005710" y="3413759"/>
            <a:ext cx="103377" cy="190500"/>
          </a:xfrm>
          <a:custGeom>
            <a:avLst/>
            <a:gdLst/>
            <a:ahLst/>
            <a:cxnLst/>
            <a:rect l="l" t="t" r="r" b="b"/>
            <a:pathLst>
              <a:path w="103377" h="190500">
                <a:moveTo>
                  <a:pt x="51688" y="25109"/>
                </a:moveTo>
                <a:lnTo>
                  <a:pt x="45338" y="35995"/>
                </a:lnTo>
                <a:lnTo>
                  <a:pt x="45338" y="190500"/>
                </a:lnTo>
                <a:lnTo>
                  <a:pt x="58038" y="190500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7" h="190500">
                <a:moveTo>
                  <a:pt x="51688" y="0"/>
                </a:moveTo>
                <a:lnTo>
                  <a:pt x="0" y="88646"/>
                </a:lnTo>
                <a:lnTo>
                  <a:pt x="1015" y="92455"/>
                </a:lnTo>
                <a:lnTo>
                  <a:pt x="7112" y="96012"/>
                </a:lnTo>
                <a:lnTo>
                  <a:pt x="10921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377" h="190500">
                <a:moveTo>
                  <a:pt x="59020" y="12573"/>
                </a:moveTo>
                <a:lnTo>
                  <a:pt x="58038" y="12573"/>
                </a:lnTo>
                <a:lnTo>
                  <a:pt x="58038" y="35995"/>
                </a:lnTo>
                <a:lnTo>
                  <a:pt x="92456" y="94996"/>
                </a:lnTo>
                <a:lnTo>
                  <a:pt x="96265" y="96012"/>
                </a:lnTo>
                <a:lnTo>
                  <a:pt x="102362" y="92455"/>
                </a:lnTo>
                <a:lnTo>
                  <a:pt x="103377" y="88646"/>
                </a:lnTo>
                <a:lnTo>
                  <a:pt x="59020" y="12573"/>
                </a:lnTo>
                <a:close/>
              </a:path>
              <a:path w="103377" h="190500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7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377" h="190500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8"/>
                </a:lnTo>
                <a:close/>
              </a:path>
              <a:path w="103377" h="190500">
                <a:moveTo>
                  <a:pt x="57150" y="15748"/>
                </a:moveTo>
                <a:lnTo>
                  <a:pt x="46227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466848" y="3518915"/>
            <a:ext cx="103250" cy="438403"/>
          </a:xfrm>
          <a:custGeom>
            <a:avLst/>
            <a:gdLst/>
            <a:ahLst/>
            <a:cxnLst/>
            <a:rect l="l" t="t" r="r" b="b"/>
            <a:pathLst>
              <a:path w="103250" h="438403">
                <a:moveTo>
                  <a:pt x="48855" y="25211"/>
                </a:moveTo>
                <a:lnTo>
                  <a:pt x="42938" y="36442"/>
                </a:lnTo>
                <a:lnTo>
                  <a:pt x="60451" y="438403"/>
                </a:lnTo>
                <a:lnTo>
                  <a:pt x="73151" y="437896"/>
                </a:lnTo>
                <a:lnTo>
                  <a:pt x="55630" y="35734"/>
                </a:lnTo>
                <a:lnTo>
                  <a:pt x="48855" y="25211"/>
                </a:lnTo>
                <a:close/>
              </a:path>
              <a:path w="103250" h="438403">
                <a:moveTo>
                  <a:pt x="47751" y="0"/>
                </a:moveTo>
                <a:lnTo>
                  <a:pt x="1524" y="87629"/>
                </a:lnTo>
                <a:lnTo>
                  <a:pt x="0" y="90804"/>
                </a:lnTo>
                <a:lnTo>
                  <a:pt x="1143" y="94615"/>
                </a:lnTo>
                <a:lnTo>
                  <a:pt x="4190" y="96266"/>
                </a:lnTo>
                <a:lnTo>
                  <a:pt x="7365" y="97917"/>
                </a:lnTo>
                <a:lnTo>
                  <a:pt x="11175" y="96647"/>
                </a:lnTo>
                <a:lnTo>
                  <a:pt x="12826" y="93599"/>
                </a:lnTo>
                <a:lnTo>
                  <a:pt x="42938" y="36442"/>
                </a:lnTo>
                <a:lnTo>
                  <a:pt x="41909" y="12826"/>
                </a:lnTo>
                <a:lnTo>
                  <a:pt x="54609" y="12319"/>
                </a:lnTo>
                <a:lnTo>
                  <a:pt x="55676" y="12319"/>
                </a:lnTo>
                <a:lnTo>
                  <a:pt x="47751" y="0"/>
                </a:lnTo>
                <a:close/>
              </a:path>
              <a:path w="103250" h="438403">
                <a:moveTo>
                  <a:pt x="55676" y="12319"/>
                </a:moveTo>
                <a:lnTo>
                  <a:pt x="54609" y="12319"/>
                </a:lnTo>
                <a:lnTo>
                  <a:pt x="55630" y="35734"/>
                </a:lnTo>
                <a:lnTo>
                  <a:pt x="90677" y="90170"/>
                </a:lnTo>
                <a:lnTo>
                  <a:pt x="92582" y="93091"/>
                </a:lnTo>
                <a:lnTo>
                  <a:pt x="96519" y="93979"/>
                </a:lnTo>
                <a:lnTo>
                  <a:pt x="102362" y="90170"/>
                </a:lnTo>
                <a:lnTo>
                  <a:pt x="103250" y="86233"/>
                </a:lnTo>
                <a:lnTo>
                  <a:pt x="101345" y="83312"/>
                </a:lnTo>
                <a:lnTo>
                  <a:pt x="55676" y="12319"/>
                </a:lnTo>
                <a:close/>
              </a:path>
              <a:path w="103250" h="438403">
                <a:moveTo>
                  <a:pt x="54609" y="12319"/>
                </a:moveTo>
                <a:lnTo>
                  <a:pt x="41909" y="12826"/>
                </a:lnTo>
                <a:lnTo>
                  <a:pt x="42938" y="36442"/>
                </a:lnTo>
                <a:lnTo>
                  <a:pt x="48855" y="25211"/>
                </a:lnTo>
                <a:lnTo>
                  <a:pt x="42925" y="16001"/>
                </a:lnTo>
                <a:lnTo>
                  <a:pt x="53975" y="15494"/>
                </a:lnTo>
                <a:lnTo>
                  <a:pt x="54748" y="15494"/>
                </a:lnTo>
                <a:lnTo>
                  <a:pt x="54609" y="12319"/>
                </a:lnTo>
                <a:close/>
              </a:path>
              <a:path w="103250" h="438403">
                <a:moveTo>
                  <a:pt x="54748" y="15494"/>
                </a:moveTo>
                <a:lnTo>
                  <a:pt x="53975" y="15494"/>
                </a:lnTo>
                <a:lnTo>
                  <a:pt x="48855" y="25211"/>
                </a:lnTo>
                <a:lnTo>
                  <a:pt x="55630" y="35734"/>
                </a:lnTo>
                <a:lnTo>
                  <a:pt x="54748" y="15494"/>
                </a:lnTo>
                <a:close/>
              </a:path>
              <a:path w="103250" h="438403">
                <a:moveTo>
                  <a:pt x="53975" y="15494"/>
                </a:moveTo>
                <a:lnTo>
                  <a:pt x="42925" y="16001"/>
                </a:lnTo>
                <a:lnTo>
                  <a:pt x="48855" y="25211"/>
                </a:lnTo>
                <a:lnTo>
                  <a:pt x="53975" y="154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105911" y="3518915"/>
            <a:ext cx="213233" cy="157479"/>
          </a:xfrm>
          <a:custGeom>
            <a:avLst/>
            <a:gdLst/>
            <a:ahLst/>
            <a:cxnLst/>
            <a:rect l="l" t="t" r="r" b="b"/>
            <a:pathLst>
              <a:path w="213233" h="157479">
                <a:moveTo>
                  <a:pt x="20384" y="14816"/>
                </a:moveTo>
                <a:lnTo>
                  <a:pt x="25450" y="26362"/>
                </a:lnTo>
                <a:lnTo>
                  <a:pt x="205866" y="157479"/>
                </a:lnTo>
                <a:lnTo>
                  <a:pt x="213233" y="147320"/>
                </a:lnTo>
                <a:lnTo>
                  <a:pt x="32797" y="16073"/>
                </a:lnTo>
                <a:lnTo>
                  <a:pt x="20384" y="14816"/>
                </a:lnTo>
                <a:close/>
              </a:path>
              <a:path w="213233" h="157479">
                <a:moveTo>
                  <a:pt x="0" y="0"/>
                </a:moveTo>
                <a:lnTo>
                  <a:pt x="39877" y="90677"/>
                </a:lnTo>
                <a:lnTo>
                  <a:pt x="41275" y="93979"/>
                </a:lnTo>
                <a:lnTo>
                  <a:pt x="44957" y="95376"/>
                </a:lnTo>
                <a:lnTo>
                  <a:pt x="48260" y="93979"/>
                </a:lnTo>
                <a:lnTo>
                  <a:pt x="51435" y="92583"/>
                </a:lnTo>
                <a:lnTo>
                  <a:pt x="52831" y="88773"/>
                </a:lnTo>
                <a:lnTo>
                  <a:pt x="25450" y="26362"/>
                </a:lnTo>
                <a:lnTo>
                  <a:pt x="6476" y="12573"/>
                </a:lnTo>
                <a:lnTo>
                  <a:pt x="13843" y="2286"/>
                </a:lnTo>
                <a:lnTo>
                  <a:pt x="22742" y="2286"/>
                </a:lnTo>
                <a:lnTo>
                  <a:pt x="0" y="0"/>
                </a:lnTo>
                <a:close/>
              </a:path>
              <a:path w="213233" h="157479">
                <a:moveTo>
                  <a:pt x="13843" y="2286"/>
                </a:moveTo>
                <a:lnTo>
                  <a:pt x="6476" y="12573"/>
                </a:lnTo>
                <a:lnTo>
                  <a:pt x="25450" y="26362"/>
                </a:lnTo>
                <a:lnTo>
                  <a:pt x="20384" y="14816"/>
                </a:lnTo>
                <a:lnTo>
                  <a:pt x="9525" y="13716"/>
                </a:lnTo>
                <a:lnTo>
                  <a:pt x="16001" y="4825"/>
                </a:lnTo>
                <a:lnTo>
                  <a:pt x="17334" y="4825"/>
                </a:lnTo>
                <a:lnTo>
                  <a:pt x="13843" y="2286"/>
                </a:lnTo>
                <a:close/>
              </a:path>
              <a:path w="213233" h="157479">
                <a:moveTo>
                  <a:pt x="22742" y="2286"/>
                </a:moveTo>
                <a:lnTo>
                  <a:pt x="13843" y="2286"/>
                </a:lnTo>
                <a:lnTo>
                  <a:pt x="32797" y="16073"/>
                </a:lnTo>
                <a:lnTo>
                  <a:pt x="100837" y="22987"/>
                </a:lnTo>
                <a:lnTo>
                  <a:pt x="103886" y="20447"/>
                </a:lnTo>
                <a:lnTo>
                  <a:pt x="104648" y="13462"/>
                </a:lnTo>
                <a:lnTo>
                  <a:pt x="102107" y="10287"/>
                </a:lnTo>
                <a:lnTo>
                  <a:pt x="22742" y="2286"/>
                </a:lnTo>
                <a:close/>
              </a:path>
              <a:path w="213233" h="157479">
                <a:moveTo>
                  <a:pt x="17334" y="4825"/>
                </a:moveTo>
                <a:lnTo>
                  <a:pt x="16001" y="4825"/>
                </a:lnTo>
                <a:lnTo>
                  <a:pt x="20384" y="14816"/>
                </a:lnTo>
                <a:lnTo>
                  <a:pt x="32797" y="16073"/>
                </a:lnTo>
                <a:lnTo>
                  <a:pt x="17334" y="4825"/>
                </a:lnTo>
                <a:close/>
              </a:path>
              <a:path w="213233" h="157479">
                <a:moveTo>
                  <a:pt x="16001" y="4825"/>
                </a:moveTo>
                <a:lnTo>
                  <a:pt x="9525" y="13716"/>
                </a:lnTo>
                <a:lnTo>
                  <a:pt x="20384" y="14816"/>
                </a:lnTo>
                <a:lnTo>
                  <a:pt x="16001" y="48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2004" y="1353819"/>
            <a:ext cx="4580890" cy="879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buSzPct val="103571"/>
              <a:buFont typeface="Palatino Linotype"/>
              <a:buAutoNum type="arabicPeriod" startAt="2"/>
              <a:tabLst>
                <a:tab pos="16192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fi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ct val="141500"/>
              </a:lnSpc>
              <a:spcBef>
                <a:spcPts val="165"/>
              </a:spcBef>
              <a:buSzPct val="103571"/>
              <a:buFont typeface="Palatino Linotype"/>
              <a:buAutoNum type="arabicPeriod" startAt="2"/>
              <a:tabLst>
                <a:tab pos="16192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transf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of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(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baseline="-9259" sz="1350" spc="0">
                <a:latin typeface="Times New Roman"/>
                <a:cs typeface="Times New Roman"/>
              </a:rPr>
              <a:t>θ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(</a:t>
            </a:r>
            <a:r>
              <a:rPr dirty="0" smtClean="0" sz="1400" spc="-5">
                <a:latin typeface="Times New Roman"/>
                <a:cs typeface="Times New Roman"/>
              </a:rPr>
              <a:t>H</a:t>
            </a:r>
            <a:r>
              <a:rPr dirty="0" smtClean="0" baseline="-9259" sz="1350" spc="-15">
                <a:latin typeface="Times New Roman"/>
                <a:cs typeface="Times New Roman"/>
              </a:rPr>
              <a:t>ɸ</a:t>
            </a:r>
            <a:r>
              <a:rPr dirty="0" smtClean="0" sz="1400" spc="0">
                <a:latin typeface="Times New Roman"/>
                <a:cs typeface="Times New Roman"/>
              </a:rPr>
              <a:t>) 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77310" y="2646933"/>
            <a:ext cx="1054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∅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271139" y="2568193"/>
            <a:ext cx="205739" cy="0"/>
          </a:xfrm>
          <a:custGeom>
            <a:avLst/>
            <a:gdLst/>
            <a:ahLst/>
            <a:cxnLst/>
            <a:rect l="l" t="t" r="r" b="b"/>
            <a:pathLst>
              <a:path w="205739" h="0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927730" y="2440685"/>
            <a:ext cx="74422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  </a:t>
            </a:r>
            <a:r>
              <a:rPr dirty="0" smtClean="0" baseline="-37698" sz="21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55263" y="2559557"/>
            <a:ext cx="1339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708527" y="2568193"/>
            <a:ext cx="233172" cy="0"/>
          </a:xfrm>
          <a:custGeom>
            <a:avLst/>
            <a:gdLst/>
            <a:ahLst/>
            <a:cxnLst/>
            <a:rect l="l" t="t" r="r" b="b"/>
            <a:pathLst>
              <a:path w="233172" h="0">
                <a:moveTo>
                  <a:pt x="0" y="0"/>
                </a:moveTo>
                <a:lnTo>
                  <a:pt x="23317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298060" y="2596133"/>
            <a:ext cx="1428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√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28109" y="2615437"/>
            <a:ext cx="184403" cy="0"/>
          </a:xfrm>
          <a:custGeom>
            <a:avLst/>
            <a:gdLst/>
            <a:ahLst/>
            <a:cxnLst/>
            <a:rect l="l" t="t" r="r" b="b"/>
            <a:pathLst>
              <a:path w="184403" h="0">
                <a:moveTo>
                  <a:pt x="0" y="0"/>
                </a:moveTo>
                <a:lnTo>
                  <a:pt x="184403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173346" y="2568193"/>
            <a:ext cx="437692" cy="0"/>
          </a:xfrm>
          <a:custGeom>
            <a:avLst/>
            <a:gdLst/>
            <a:ahLst/>
            <a:cxnLst/>
            <a:rect l="l" t="t" r="r" b="b"/>
            <a:pathLst>
              <a:path w="437692" h="0">
                <a:moveTo>
                  <a:pt x="0" y="0"/>
                </a:moveTo>
                <a:lnTo>
                  <a:pt x="43769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264534" y="2305050"/>
            <a:ext cx="182308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10919" algn="l"/>
                <a:tab pos="1711960" algn="l"/>
              </a:tabLst>
            </a:pPr>
            <a:r>
              <a:rPr dirty="0" smtClean="0" sz="1400">
                <a:latin typeface="Cambria Math"/>
                <a:cs typeface="Cambria Math"/>
              </a:rPr>
              <a:t>𝐸</a:t>
            </a:r>
            <a:r>
              <a:rPr dirty="0" smtClean="0" baseline="-16666" sz="1500" spc="-15">
                <a:latin typeface="Cambria Math"/>
                <a:cs typeface="Cambria Math"/>
              </a:rPr>
              <a:t>𝜃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79290" y="2440685"/>
            <a:ext cx="1099185" cy="349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440"/>
              </a:lnSpc>
              <a:tabLst>
                <a:tab pos="681355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1984" sz="2100" spc="187">
                <a:latin typeface="Cambria Math"/>
                <a:cs typeface="Cambria Math"/>
              </a:rPr>
              <a:t>√</a:t>
            </a:r>
            <a:endParaRPr baseline="1984" sz="2100">
              <a:latin typeface="Cambria Math"/>
              <a:cs typeface="Cambria Math"/>
            </a:endParaRPr>
          </a:p>
          <a:p>
            <a:pPr marL="193675">
              <a:lnSpc>
                <a:spcPts val="1225"/>
              </a:lnSpc>
            </a:pPr>
            <a:r>
              <a:rPr dirty="0" smtClean="0" sz="1400">
                <a:latin typeface="Cambria Math"/>
                <a:cs typeface="Cambria Math"/>
              </a:rPr>
              <a:t>�  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baseline="1984" sz="2100" spc="0">
                <a:latin typeface="Cambria Math"/>
                <a:cs typeface="Cambria Math"/>
              </a:rPr>
              <a:t>𝜀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976748" y="2568193"/>
            <a:ext cx="102108" cy="0"/>
          </a:xfrm>
          <a:custGeom>
            <a:avLst/>
            <a:gdLst/>
            <a:ahLst/>
            <a:cxnLst/>
            <a:rect l="l" t="t" r="r" b="b"/>
            <a:pathLst>
              <a:path w="102108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976748" y="2363977"/>
            <a:ext cx="102108" cy="0"/>
          </a:xfrm>
          <a:custGeom>
            <a:avLst/>
            <a:gdLst/>
            <a:ahLst/>
            <a:cxnLst/>
            <a:rect l="l" t="t" r="r" b="b"/>
            <a:pathLst>
              <a:path w="102108" h="0">
                <a:moveTo>
                  <a:pt x="0" y="0"/>
                </a:moveTo>
                <a:lnTo>
                  <a:pt x="1021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444500" y="2882645"/>
            <a:ext cx="6649720" cy="17653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97205">
              <a:lnSpc>
                <a:spcPct val="100000"/>
              </a:lnSpc>
            </a:pP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120𝜋𝛺=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376.7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𝛺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 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4𝜋×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112">
                <a:latin typeface="Cambria Math"/>
                <a:cs typeface="Cambria Math"/>
              </a:rPr>
              <a:t>7</a:t>
            </a:r>
            <a:r>
              <a:rPr dirty="0" smtClean="0" sz="1400" spc="0">
                <a:latin typeface="Cambria Math"/>
                <a:cs typeface="Cambria Math"/>
              </a:rPr>
              <a:t>&amp;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𝜀</a:t>
            </a:r>
            <a:r>
              <a:rPr dirty="0" smtClean="0" baseline="-16666" sz="1500" spc="30">
                <a:latin typeface="Cambria Math"/>
                <a:cs typeface="Cambria Math"/>
              </a:rPr>
              <a:t>0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8.854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baseline="27777" sz="1500" spc="-44">
                <a:latin typeface="Cambria Math"/>
                <a:cs typeface="Cambria Math"/>
              </a:rPr>
              <a:t>−</a:t>
            </a:r>
            <a:r>
              <a:rPr dirty="0" smtClean="0" baseline="27777" sz="1500" spc="22">
                <a:latin typeface="Cambria Math"/>
                <a:cs typeface="Cambria Math"/>
              </a:rPr>
              <a:t>12</a:t>
            </a:r>
            <a:endParaRPr baseline="27777" sz="1500">
              <a:latin typeface="Cambria Math"/>
              <a:cs typeface="Cambria Math"/>
            </a:endParaRPr>
          </a:p>
          <a:p>
            <a:pPr marL="12700" marR="12700" indent="368300">
              <a:lnSpc>
                <a:spcPts val="2450"/>
              </a:lnSpc>
              <a:spcBef>
                <a:spcPts val="170"/>
              </a:spcBef>
            </a:pPr>
            <a:r>
              <a:rPr dirty="0" smtClean="0" sz="1400" spc="45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d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4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w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60">
                <a:latin typeface="Times New Roman"/>
                <a:cs typeface="Times New Roman"/>
              </a:rPr>
              <a:t>i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5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f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5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𝜋</a:t>
            </a:r>
            <a:r>
              <a:rPr dirty="0" smtClean="0" sz="1400" spc="50">
                <a:latin typeface="Times New Roman"/>
                <a:cs typeface="Times New Roman"/>
              </a:rPr>
              <a:t>o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d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3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4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f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35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4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c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4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f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50">
                <a:latin typeface="Times New Roman"/>
                <a:cs typeface="Times New Roman"/>
              </a:rPr>
              <a:t>p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2700">
              <a:lnSpc>
                <a:spcPct val="100000"/>
              </a:lnSpc>
            </a:pPr>
            <a:r>
              <a:rPr dirty="0" smtClean="0" sz="1400" spc="45">
                <a:latin typeface="Times New Roman"/>
                <a:cs typeface="Times New Roman"/>
              </a:rPr>
              <a:t>f</a:t>
            </a:r>
            <a:r>
              <a:rPr dirty="0" smtClean="0" sz="1400" spc="5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x</a:t>
            </a:r>
            <a:r>
              <a:rPr dirty="0" smtClean="0" sz="1400" spc="60">
                <a:latin typeface="Times New Roman"/>
                <a:cs typeface="Times New Roman"/>
              </a:rPr>
              <a:t>i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6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f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p</a:t>
            </a:r>
            <a:r>
              <a:rPr dirty="0" smtClean="0" sz="1400" spc="50">
                <a:latin typeface="Times New Roman"/>
                <a:cs typeface="Times New Roman"/>
              </a:rPr>
              <a:t>o</a:t>
            </a:r>
            <a:r>
              <a:rPr dirty="0" smtClean="0" sz="1400" spc="40">
                <a:latin typeface="Times New Roman"/>
                <a:cs typeface="Times New Roman"/>
              </a:rPr>
              <a:t>w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6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400" spc="50" b="1">
                <a:latin typeface="Times New Roman"/>
                <a:cs typeface="Times New Roman"/>
              </a:rPr>
              <a:t>3</a:t>
            </a:r>
            <a:r>
              <a:rPr dirty="0" smtClean="0" sz="1400" spc="45" b="1">
                <a:latin typeface="Times New Roman"/>
                <a:cs typeface="Times New Roman"/>
              </a:rPr>
              <a:t>-</a:t>
            </a:r>
            <a:r>
              <a:rPr dirty="0" smtClean="0" sz="1400" spc="50" b="1">
                <a:latin typeface="Times New Roman"/>
                <a:cs typeface="Times New Roman"/>
              </a:rPr>
              <a:t>2</a:t>
            </a:r>
            <a:r>
              <a:rPr dirty="0" smtClean="0" sz="1400" spc="4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4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40" b="1" u="heavy">
                <a:latin typeface="Times New Roman"/>
                <a:cs typeface="Times New Roman"/>
              </a:rPr>
              <a:t>P</a:t>
            </a:r>
            <a:r>
              <a:rPr dirty="0" smtClean="0" sz="1400" spc="40" b="1" u="heavy">
                <a:latin typeface="Times New Roman"/>
                <a:cs typeface="Times New Roman"/>
              </a:rPr>
              <a:t>o</a:t>
            </a:r>
            <a:r>
              <a:rPr dirty="0" smtClean="0" sz="1400" spc="60" b="1" u="heavy">
                <a:latin typeface="Times New Roman"/>
                <a:cs typeface="Times New Roman"/>
              </a:rPr>
              <a:t>w</a:t>
            </a:r>
            <a:r>
              <a:rPr dirty="0" smtClean="0" sz="1400" spc="4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90" b="1" u="heavy">
                <a:latin typeface="Times New Roman"/>
                <a:cs typeface="Times New Roman"/>
              </a:rPr>
              <a:t> </a:t>
            </a:r>
            <a:r>
              <a:rPr dirty="0" smtClean="0" sz="1400" spc="45" b="1" u="heavy">
                <a:latin typeface="Times New Roman"/>
                <a:cs typeface="Times New Roman"/>
              </a:rPr>
              <a:t>r</a:t>
            </a:r>
            <a:r>
              <a:rPr dirty="0" smtClean="0" sz="1400" spc="50" b="1" u="heavy">
                <a:latin typeface="Times New Roman"/>
                <a:cs typeface="Times New Roman"/>
              </a:rPr>
              <a:t>a</a:t>
            </a:r>
            <a:r>
              <a:rPr dirty="0" smtClean="0" sz="1400" spc="45" b="1" u="heavy">
                <a:latin typeface="Times New Roman"/>
                <a:cs typeface="Times New Roman"/>
              </a:rPr>
              <a:t>d</a:t>
            </a:r>
            <a:r>
              <a:rPr dirty="0" smtClean="0" sz="1400" spc="40" b="1" u="heavy">
                <a:latin typeface="Times New Roman"/>
                <a:cs typeface="Times New Roman"/>
              </a:rPr>
              <a:t>i</a:t>
            </a:r>
            <a:r>
              <a:rPr dirty="0" smtClean="0" sz="1400" spc="50" b="1" u="heavy">
                <a:latin typeface="Times New Roman"/>
                <a:cs typeface="Times New Roman"/>
              </a:rPr>
              <a:t>a</a:t>
            </a:r>
            <a:r>
              <a:rPr dirty="0" smtClean="0" sz="1400" spc="45" b="1" u="heavy">
                <a:latin typeface="Times New Roman"/>
                <a:cs typeface="Times New Roman"/>
              </a:rPr>
              <a:t>t</a:t>
            </a:r>
            <a:r>
              <a:rPr dirty="0" smtClean="0" sz="1400" spc="4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85" b="1" u="heavy">
                <a:latin typeface="Times New Roman"/>
                <a:cs typeface="Times New Roman"/>
              </a:rPr>
              <a:t> </a:t>
            </a:r>
            <a:r>
              <a:rPr dirty="0" smtClean="0" sz="1400" spc="45" b="1" u="heavy">
                <a:latin typeface="Times New Roman"/>
                <a:cs typeface="Times New Roman"/>
              </a:rPr>
              <a:t>b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8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95" b="1" u="heavy">
                <a:latin typeface="Times New Roman"/>
                <a:cs typeface="Times New Roman"/>
              </a:rPr>
              <a:t> </a:t>
            </a:r>
            <a:r>
              <a:rPr dirty="0" smtClean="0" sz="1400" spc="45" b="1" u="heavy">
                <a:latin typeface="Times New Roman"/>
                <a:cs typeface="Times New Roman"/>
              </a:rPr>
              <a:t>c</a:t>
            </a:r>
            <a:r>
              <a:rPr dirty="0" smtClean="0" sz="1400" spc="45" b="1" u="heavy">
                <a:latin typeface="Times New Roman"/>
                <a:cs typeface="Times New Roman"/>
              </a:rPr>
              <a:t>u</a:t>
            </a:r>
            <a:r>
              <a:rPr dirty="0" smtClean="0" sz="1400" spc="45" b="1" u="heavy">
                <a:latin typeface="Times New Roman"/>
                <a:cs typeface="Times New Roman"/>
              </a:rPr>
              <a:t>r</a:t>
            </a:r>
            <a:r>
              <a:rPr dirty="0" smtClean="0" sz="1400" spc="45" b="1" u="heavy">
                <a:latin typeface="Times New Roman"/>
                <a:cs typeface="Times New Roman"/>
              </a:rPr>
              <a:t>r</a:t>
            </a:r>
            <a:r>
              <a:rPr dirty="0" smtClean="0" sz="1400" spc="45" b="1" u="heavy">
                <a:latin typeface="Times New Roman"/>
                <a:cs typeface="Times New Roman"/>
              </a:rPr>
              <a:t>e</a:t>
            </a:r>
            <a:r>
              <a:rPr dirty="0" smtClean="0" sz="1400" spc="4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90" b="1" u="heavy">
                <a:latin typeface="Times New Roman"/>
                <a:cs typeface="Times New Roman"/>
              </a:rPr>
              <a:t> </a:t>
            </a:r>
            <a:r>
              <a:rPr dirty="0" smtClean="0" sz="1400" spc="45" b="1" u="heavy">
                <a:latin typeface="Times New Roman"/>
                <a:cs typeface="Times New Roman"/>
              </a:rPr>
              <a:t>e</a:t>
            </a:r>
            <a:r>
              <a:rPr dirty="0" smtClean="0" sz="1400" spc="50" b="1" u="heavy">
                <a:latin typeface="Times New Roman"/>
                <a:cs typeface="Times New Roman"/>
              </a:rPr>
              <a:t>l</a:t>
            </a:r>
            <a:r>
              <a:rPr dirty="0" smtClean="0" sz="1400" spc="45" b="1" u="heavy">
                <a:latin typeface="Times New Roman"/>
                <a:cs typeface="Times New Roman"/>
              </a:rPr>
              <a:t>e</a:t>
            </a:r>
            <a:r>
              <a:rPr dirty="0" smtClean="0" sz="1400" spc="25" b="1" u="heavy">
                <a:latin typeface="Times New Roman"/>
                <a:cs typeface="Times New Roman"/>
              </a:rPr>
              <a:t>m</a:t>
            </a:r>
            <a:r>
              <a:rPr dirty="0" smtClean="0" sz="1400" spc="45" b="1" u="heavy">
                <a:latin typeface="Times New Roman"/>
                <a:cs typeface="Times New Roman"/>
              </a:rPr>
              <a:t>e</a:t>
            </a:r>
            <a:r>
              <a:rPr dirty="0" smtClean="0" sz="1400" spc="45" b="1" u="heavy">
                <a:latin typeface="Times New Roman"/>
                <a:cs typeface="Times New Roman"/>
              </a:rPr>
              <a:t>n</a:t>
            </a:r>
            <a:r>
              <a:rPr dirty="0" smtClean="0" sz="1400" spc="5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-26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8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20">
                <a:latin typeface="Times New Roman"/>
                <a:cs typeface="Times New Roman"/>
              </a:rPr>
              <a:t>m</a:t>
            </a:r>
            <a:r>
              <a:rPr dirty="0" smtClean="0" sz="1400" spc="60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-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v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p</a:t>
            </a:r>
            <a:r>
              <a:rPr dirty="0" smtClean="0" sz="1400" spc="50">
                <a:latin typeface="Times New Roman"/>
                <a:cs typeface="Times New Roman"/>
              </a:rPr>
              <a:t>o</a:t>
            </a:r>
            <a:r>
              <a:rPr dirty="0" smtClean="0" sz="1400" spc="40">
                <a:latin typeface="Times New Roman"/>
                <a:cs typeface="Times New Roman"/>
              </a:rPr>
              <a:t>w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25">
                <a:latin typeface="Times New Roman"/>
                <a:cs typeface="Times New Roman"/>
              </a:rPr>
              <a:t>y</a:t>
            </a:r>
            <a:r>
              <a:rPr dirty="0" smtClean="0" sz="1400" spc="8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44500" y="4847462"/>
            <a:ext cx="6655434" cy="12299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74545">
              <a:lnSpc>
                <a:spcPct val="100000"/>
              </a:lnSpc>
            </a:pPr>
            <a:r>
              <a:rPr dirty="0" smtClean="0" sz="1400" spc="-6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𝑎��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2</a:t>
            </a:r>
            <a:r>
              <a:rPr dirty="0" smtClean="0" baseline="-35714" sz="2100" spc="-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𝑅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𝐸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104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2</a:t>
            </a:r>
            <a:r>
              <a:rPr dirty="0" smtClean="0" baseline="-35714" sz="2100" spc="-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𝑅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0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𝐸</a:t>
            </a:r>
            <a:r>
              <a:rPr dirty="0" smtClean="0" baseline="-16666" sz="1500" spc="-7">
                <a:latin typeface="Cambria Math"/>
                <a:cs typeface="Cambria Math"/>
              </a:rPr>
              <a:t>𝜃</a:t>
            </a:r>
            <a:r>
              <a:rPr dirty="0" smtClean="0" baseline="-16666" sz="1500" spc="104">
                <a:latin typeface="Cambria Math"/>
                <a:cs typeface="Cambria Math"/>
              </a:rPr>
              <a:t>�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9444" sz="1500" spc="67">
                <a:latin typeface="Cambria Math"/>
                <a:cs typeface="Cambria Math"/>
              </a:rPr>
              <a:t>∅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baseline="-16666" sz="1500" spc="112">
                <a:latin typeface="Cambria Math"/>
                <a:cs typeface="Cambria Math"/>
              </a:rPr>
              <a:t>�</a:t>
            </a:r>
            <a:r>
              <a:rPr dirty="0" smtClean="0" sz="1400" spc="4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48"/>
              </a:spcBef>
            </a:pPr>
            <a:endParaRPr sz="550"/>
          </a:p>
          <a:p>
            <a:pPr algn="just" marL="12700" marR="12700">
              <a:lnSpc>
                <a:spcPct val="145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𝜑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3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rfa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061842" y="4710302"/>
            <a:ext cx="14065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294130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>
                <a:latin typeface="Cambria Math"/>
                <a:cs typeface="Cambria Math"/>
              </a:rPr>
              <a:t>	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46928" y="4825110"/>
            <a:ext cx="869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∗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82420" y="6312280"/>
            <a:ext cx="269621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-6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𝑎��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4𝜋</a:t>
            </a:r>
            <a:r>
              <a:rPr dirty="0" smtClean="0" sz="1400" spc="0">
                <a:latin typeface="Cambria Math"/>
                <a:cs typeface="Cambria Math"/>
              </a:rPr>
              <a:t>)  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769235" y="6176644"/>
            <a:ext cx="607695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>
                <a:latin typeface="Cambria Math"/>
                <a:cs typeface="Cambria Math"/>
              </a:rPr>
              <a:t>  </a:t>
            </a:r>
            <a:r>
              <a:rPr dirty="0" smtClean="0" sz="1400" spc="-110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���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 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baseline="-30555" sz="1500" spc="30">
                <a:latin typeface="Cambria Math"/>
                <a:cs typeface="Cambria Math"/>
              </a:rPr>
              <a:t>2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87851" y="6176644"/>
            <a:ext cx="441959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  <a:tabLst>
                <a:tab pos="415925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�</a:t>
            </a:r>
            <a:r>
              <a:rPr dirty="0" smtClean="0" sz="140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  <a:p>
            <a:pPr algn="ctr" marR="5080">
              <a:lnSpc>
                <a:spcPct val="100000"/>
              </a:lnSpc>
              <a:spcBef>
                <a:spcPts val="325"/>
              </a:spcBef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86910" y="6161912"/>
            <a:ext cx="182562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507490" algn="l"/>
              </a:tabLst>
            </a:pP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𝑗𝛽�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𝑗𝛽�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33113" y="6312280"/>
            <a:ext cx="10407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565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̂</a:t>
            </a:r>
            <a:r>
              <a:rPr dirty="0" smtClean="0" baseline="11904" sz="2100" spc="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83148" y="6176644"/>
            <a:ext cx="441959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  <a:tabLst>
                <a:tab pos="415925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�</a:t>
            </a:r>
            <a:r>
              <a:rPr dirty="0" smtClean="0" sz="140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  <a:p>
            <a:pPr algn="ctr" marR="4445">
              <a:lnSpc>
                <a:spcPct val="100000"/>
              </a:lnSpc>
              <a:spcBef>
                <a:spcPts val="325"/>
              </a:spcBef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828157" y="6312280"/>
            <a:ext cx="5302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-835">
                <a:latin typeface="Cambria Math"/>
                <a:cs typeface="Cambria Math"/>
              </a:rPr>
              <a:t>∅</a:t>
            </a:r>
            <a:r>
              <a:rPr dirty="0" smtClean="0" baseline="11904" sz="2100" spc="0">
                <a:latin typeface="Cambria Math"/>
                <a:cs typeface="Cambria Math"/>
              </a:rPr>
              <a:t>̂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4500" y="6743572"/>
            <a:ext cx="286893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54990" algn="l"/>
                <a:tab pos="243459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	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�∅ </a:t>
            </a:r>
            <a:r>
              <a:rPr dirty="0" smtClean="0" sz="1400" spc="-8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̂	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82110" y="6743572"/>
            <a:ext cx="842644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615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̂ </a:t>
            </a:r>
            <a:r>
              <a:rPr dirty="0" smtClean="0" baseline="11904" sz="2100" spc="-20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×  </a:t>
            </a:r>
            <a:r>
              <a:rPr dirty="0" smtClean="0" sz="1400" spc="-835">
                <a:latin typeface="Cambria Math"/>
                <a:cs typeface="Cambria Math"/>
              </a:rPr>
              <a:t>∅</a:t>
            </a:r>
            <a:r>
              <a:rPr dirty="0" smtClean="0" baseline="11904" sz="2100" spc="0">
                <a:latin typeface="Cambria Math"/>
                <a:cs typeface="Cambria Math"/>
              </a:rPr>
              <a:t>̂</a:t>
            </a:r>
            <a:r>
              <a:rPr dirty="0" smtClean="0" baseline="11904" sz="2100" spc="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8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̂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00173" y="7044308"/>
            <a:ext cx="2150110" cy="5359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sz="1000" spc="15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𝜋𝜋</a:t>
            </a:r>
            <a:endParaRPr sz="1000">
              <a:latin typeface="Cambria Math"/>
              <a:cs typeface="Cambria Math"/>
            </a:endParaRPr>
          </a:p>
          <a:p>
            <a:pPr algn="r" marR="95250">
              <a:lnSpc>
                <a:spcPts val="1675"/>
              </a:lnSpc>
              <a:tabLst>
                <a:tab pos="1897380" algn="l"/>
              </a:tabLst>
            </a:pP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12">
                <a:latin typeface="Cambria Math"/>
                <a:cs typeface="Cambria Math"/>
              </a:rPr>
              <a:t> 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4𝜋</a:t>
            </a:r>
            <a:r>
              <a:rPr dirty="0" smtClean="0" sz="1400" spc="0">
                <a:latin typeface="Cambria Math"/>
                <a:cs typeface="Cambria Math"/>
              </a:rPr>
              <a:t>) 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r>
              <a:rPr dirty="0" smtClean="0" sz="1400" spc="310">
                <a:latin typeface="Cambria Math"/>
                <a:cs typeface="Cambria Math"/>
              </a:rPr>
              <a:t>	</a:t>
            </a:r>
            <a:r>
              <a:rPr dirty="0" smtClean="0" sz="1400" spc="310">
                <a:latin typeface="Cambria Math"/>
                <a:cs typeface="Cambria Math"/>
              </a:rPr>
              <a:t>∫</a:t>
            </a:r>
            <a:endParaRPr sz="1400">
              <a:latin typeface="Cambria Math"/>
              <a:cs typeface="Cambria Math"/>
            </a:endParaRPr>
          </a:p>
          <a:p>
            <a:pPr algn="r" marR="88265">
              <a:lnSpc>
                <a:spcPct val="100000"/>
              </a:lnSpc>
              <a:spcBef>
                <a:spcPts val="50"/>
              </a:spcBef>
            </a:pPr>
            <a:r>
              <a:rPr dirty="0" smtClean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503677" y="7060564"/>
            <a:ext cx="608330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>
                <a:latin typeface="Cambria Math"/>
                <a:cs typeface="Cambria Math"/>
              </a:rPr>
              <a:t>  </a:t>
            </a:r>
            <a:r>
              <a:rPr dirty="0" smtClean="0" sz="1400" spc="-110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���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 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baseline="-30555" sz="1500" spc="30">
                <a:latin typeface="Cambria Math"/>
                <a:cs typeface="Cambria Math"/>
              </a:rPr>
              <a:t>2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057015" y="7060564"/>
            <a:ext cx="455930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0">
              <a:lnSpc>
                <a:spcPct val="100000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spc="-5" u="heavy">
                <a:latin typeface="Cambria Math"/>
                <a:cs typeface="Cambria Math"/>
              </a:rPr>
              <a:t>���</a:t>
            </a:r>
            <a:r>
              <a:rPr dirty="0" smtClean="0" sz="1400" spc="0" u="heavy">
                <a:latin typeface="Cambria Math"/>
                <a:cs typeface="Cambria Math"/>
              </a:rPr>
              <a:t>  </a:t>
            </a:r>
            <a:r>
              <a:rPr dirty="0" smtClean="0" sz="1400" spc="4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</a:t>
            </a:r>
            <a:r>
              <a:rPr dirty="0" smtClean="0" sz="1400" spc="35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5715">
              <a:lnSpc>
                <a:spcPts val="1585"/>
              </a:lnSpc>
            </a:pPr>
            <a:r>
              <a:rPr dirty="0" smtClean="0" baseline="-15873" sz="2100" spc="112">
                <a:latin typeface="Cambria Math"/>
                <a:cs typeface="Cambria Math"/>
              </a:rPr>
              <a:t>�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01109" y="7045832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55616" y="7196201"/>
            <a:ext cx="10915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  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650104" y="7181468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541903" y="7416164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0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00" y="7757032"/>
            <a:ext cx="3846195" cy="614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</a:t>
            </a:r>
            <a:r>
              <a:rPr dirty="0" smtClean="0" baseline="-37698" sz="2100" spc="-120">
                <a:latin typeface="Cambria Math"/>
                <a:cs typeface="Cambria Math"/>
              </a:rPr>
              <a:t> </a:t>
            </a:r>
            <a:r>
              <a:rPr dirty="0" smtClean="0" sz="1400" spc="100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4𝜋</a:t>
            </a:r>
            <a:r>
              <a:rPr dirty="0" smtClean="0" sz="1400" spc="0">
                <a:latin typeface="Cambria Math"/>
                <a:cs typeface="Cambria Math"/>
              </a:rPr>
              <a:t>) 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2𝜋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13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3</a:t>
            </a:r>
            <a:r>
              <a:rPr dirty="0" smtClean="0" baseline="-37698" sz="2100" spc="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1</a:t>
            </a:r>
            <a:r>
              <a:rPr dirty="0" smtClean="0" baseline="-37698" sz="2100" spc="7">
                <a:latin typeface="Cambria Math"/>
                <a:cs typeface="Cambria Math"/>
              </a:rPr>
              <a:t>2</a:t>
            </a:r>
            <a:r>
              <a:rPr dirty="0" smtClean="0" baseline="-37698" sz="2100" spc="0">
                <a:latin typeface="Cambria Math"/>
                <a:cs typeface="Cambria Math"/>
              </a:rPr>
              <a:t>𝜋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𝜋( 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 </a:t>
            </a:r>
            <a:r>
              <a:rPr dirty="0" smtClean="0" baseline="-37698" sz="21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1300"/>
              </a:lnSpc>
              <a:spcBef>
                <a:spcPts val="80"/>
              </a:spcBef>
            </a:pPr>
            <a:endParaRPr sz="1300"/>
          </a:p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-5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ra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nce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65480" y="7621396"/>
            <a:ext cx="3699510" cy="2851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150870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>
                <a:latin typeface="Cambria Math"/>
                <a:cs typeface="Cambria Math"/>
              </a:rPr>
              <a:t>  </a:t>
            </a:r>
            <a:r>
              <a:rPr dirty="0" smtClean="0" sz="1400" spc="-110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���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baseline="-30555" sz="1500" spc="30">
                <a:latin typeface="Cambria Math"/>
                <a:cs typeface="Cambria Math"/>
              </a:rPr>
              <a:t>2</a:t>
            </a:r>
            <a:r>
              <a:rPr dirty="0" smtClean="0" baseline="-30555" sz="1500" spc="30">
                <a:latin typeface="Cambria Math"/>
                <a:cs typeface="Cambria Math"/>
              </a:rPr>
              <a:t>	</a:t>
            </a:r>
            <a:r>
              <a:rPr dirty="0" smtClean="0" baseline="-30555" sz="1500" spc="30">
                <a:latin typeface="Cambria Math"/>
                <a:cs typeface="Cambria Math"/>
              </a:rPr>
              <a:t>2</a:t>
            </a:r>
            <a:r>
              <a:rPr dirty="0" smtClean="0" baseline="-30555" sz="1500" spc="30">
                <a:latin typeface="Cambria Math"/>
                <a:cs typeface="Cambria Math"/>
              </a:rPr>
              <a:t>  </a:t>
            </a:r>
            <a:r>
              <a:rPr dirty="0" smtClean="0" baseline="-30555" sz="1500" spc="-22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���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 </a:t>
            </a:r>
            <a:r>
              <a:rPr dirty="0" smtClean="0" sz="1400" spc="-30">
                <a:latin typeface="Cambria Math"/>
                <a:cs typeface="Cambria Math"/>
              </a:rPr>
              <a:t> </a:t>
            </a:r>
            <a:r>
              <a:rPr dirty="0" smtClean="0" baseline="-30555" sz="1500" spc="30">
                <a:latin typeface="Cambria Math"/>
                <a:cs typeface="Cambria Math"/>
              </a:rPr>
              <a:t>2</a:t>
            </a:r>
            <a:endParaRPr baseline="-30555" sz="15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020570" y="7621396"/>
            <a:ext cx="7359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81000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4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>
                <a:latin typeface="Cambria Math"/>
                <a:cs typeface="Cambria Math"/>
              </a:rPr>
              <a:t>	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spc="-10" u="heavy">
                <a:latin typeface="Cambria Math"/>
                <a:cs typeface="Cambria Math"/>
              </a:rPr>
              <a:t>�</a:t>
            </a:r>
            <a:r>
              <a:rPr dirty="0" smtClean="0" sz="1400" spc="0" u="heavy">
                <a:latin typeface="Cambria Math"/>
                <a:cs typeface="Cambria Math"/>
              </a:rPr>
              <a:t>��</a:t>
            </a:r>
            <a:r>
              <a:rPr dirty="0" smtClean="0" sz="1400" spc="35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02004" y="8449309"/>
            <a:ext cx="56642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ide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len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&lt;λ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395598" y="8737345"/>
            <a:ext cx="1132205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3189">
              <a:lnSpc>
                <a:spcPts val="1505"/>
              </a:lnSpc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>
              <a:lnSpc>
                <a:spcPts val="1245"/>
              </a:lnSpc>
            </a:pP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 </a:t>
            </a:r>
            <a:r>
              <a:rPr dirty="0" smtClean="0" baseline="-37698" sz="21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502277" y="8858250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377694" y="950488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 h="0">
                <a:moveTo>
                  <a:pt x="0" y="0"/>
                </a:moveTo>
                <a:lnTo>
                  <a:pt x="9906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882192" y="9377374"/>
            <a:ext cx="57810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623060" algn="l"/>
              </a:tabLst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�������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�������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11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64994" y="9241789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64994" y="9496246"/>
            <a:ext cx="1244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941628" y="9770567"/>
            <a:ext cx="127508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����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845435" y="1456181"/>
            <a:ext cx="223266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95425" algn="l"/>
              </a:tabLst>
            </a:pPr>
            <a:r>
              <a:rPr dirty="0" smtClean="0" sz="1400" spc="-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�𝑎�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-10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12𝜋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	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2 </a:t>
            </a:r>
            <a:r>
              <a:rPr dirty="0" smtClean="0" baseline="-37698" sz="21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r>
              <a:rPr dirty="0" smtClean="0" sz="1400" spc="3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|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409315" y="1320545"/>
            <a:ext cx="12268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114425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𝜔��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>
                <a:latin typeface="Cambria Math"/>
                <a:cs typeface="Cambria Math"/>
              </a:rPr>
              <a:t>	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1</a:t>
            </a:r>
            <a:r>
              <a:rPr dirty="0" smtClean="0" sz="1400" u="heavy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9001" y="1441450"/>
            <a:ext cx="9525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65505" algn="l"/>
              </a:tabLst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1841753"/>
            <a:ext cx="152209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902330" y="2333497"/>
            <a:ext cx="275844" cy="0"/>
          </a:xfrm>
          <a:custGeom>
            <a:avLst/>
            <a:gdLst/>
            <a:ahLst/>
            <a:cxnLst/>
            <a:rect l="l" t="t" r="r" b="b"/>
            <a:pathLst>
              <a:path w="275844" h="0">
                <a:moveTo>
                  <a:pt x="0" y="0"/>
                </a:moveTo>
                <a:lnTo>
                  <a:pt x="2758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4799965" y="2333497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 h="0">
                <a:moveTo>
                  <a:pt x="0" y="0"/>
                </a:moveTo>
                <a:lnTo>
                  <a:pt x="12953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755519" y="2205990"/>
            <a:ext cx="24638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9 </a:t>
            </a:r>
            <a:r>
              <a:rPr dirty="0" smtClean="0" baseline="47222" sz="1500" spc="-15">
                <a:latin typeface="Cambria Math"/>
                <a:cs typeface="Cambria Math"/>
              </a:rPr>
              <a:t>𝜔�𝛽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 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80𝜋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-10">
                <a:latin typeface="Cambria Math"/>
                <a:cs typeface="Cambria Math"/>
              </a:rPr>
              <a:t>(</a:t>
            </a:r>
            <a:r>
              <a:rPr dirty="0" smtClean="0" baseline="47222" sz="1500" spc="-22">
                <a:latin typeface="Cambria Math"/>
                <a:cs typeface="Cambria Math"/>
              </a:rPr>
              <a:t>��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𝛺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11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10967" y="2346705"/>
            <a:ext cx="20015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15">
                <a:latin typeface="Cambria Math"/>
                <a:cs typeface="Cambria Math"/>
              </a:rPr>
              <a:t>12</a:t>
            </a:r>
            <a:r>
              <a:rPr dirty="0" smtClean="0" sz="1000" spc="-10">
                <a:latin typeface="Cambria Math"/>
                <a:cs typeface="Cambria Math"/>
              </a:rPr>
              <a:t>𝜋�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009771" y="2293365"/>
            <a:ext cx="927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3153917"/>
            <a:ext cx="6007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200" spc="0">
                <a:latin typeface="Times New Roman"/>
                <a:cs typeface="Times New Roman"/>
              </a:rPr>
              <a:t>-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45766" y="4623434"/>
            <a:ext cx="138557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70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</a:t>
            </a:r>
            <a:r>
              <a:rPr dirty="0" smtClean="0" baseline="27777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45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0">
                <a:latin typeface="Cambria Math"/>
                <a:cs typeface="Cambria Math"/>
              </a:rPr>
              <a:t>𝜔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06722" y="4623434"/>
            <a:ext cx="11074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&amp;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𝜔�𝜎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4850002"/>
            <a:ext cx="6521450" cy="6362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20"/>
              </a:lnSpc>
            </a:pPr>
            <a:r>
              <a:rPr dirty="0" smtClean="0" sz="1400">
                <a:latin typeface="Symbol"/>
                <a:cs typeface="Symbol"/>
              </a:rPr>
              <a:t></a:t>
            </a:r>
            <a:r>
              <a:rPr dirty="0" smtClean="0" sz="1400">
                <a:latin typeface="Times New Roman"/>
                <a:cs typeface="Times New Roman"/>
              </a:rPr>
              <a:t>: 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70"/>
              </a:lnSpc>
            </a:pPr>
            <a:r>
              <a:rPr dirty="0" smtClean="0" sz="1400">
                <a:latin typeface="Symbol"/>
                <a:cs typeface="Symbol"/>
              </a:rPr>
              <a:t>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 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546247" y="5784143"/>
            <a:ext cx="355225" cy="0"/>
          </a:xfrm>
          <a:custGeom>
            <a:avLst/>
            <a:gdLst/>
            <a:ahLst/>
            <a:cxnLst/>
            <a:rect l="l" t="t" r="r" b="b"/>
            <a:pathLst>
              <a:path w="355225" h="0">
                <a:moveTo>
                  <a:pt x="0" y="0"/>
                </a:moveTo>
                <a:lnTo>
                  <a:pt x="355225" y="0"/>
                </a:lnTo>
              </a:path>
            </a:pathLst>
          </a:custGeom>
          <a:ln w="63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243980" y="5805858"/>
            <a:ext cx="19412" cy="11147"/>
          </a:xfrm>
          <a:custGeom>
            <a:avLst/>
            <a:gdLst/>
            <a:ahLst/>
            <a:cxnLst/>
            <a:rect l="l" t="t" r="r" b="b"/>
            <a:pathLst>
              <a:path w="19412" h="11147">
                <a:moveTo>
                  <a:pt x="0" y="11147"/>
                </a:moveTo>
                <a:lnTo>
                  <a:pt x="19412" y="0"/>
                </a:lnTo>
              </a:path>
            </a:pathLst>
          </a:custGeom>
          <a:ln w="6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1263392" y="5809170"/>
            <a:ext cx="28342" cy="145930"/>
          </a:xfrm>
          <a:custGeom>
            <a:avLst/>
            <a:gdLst/>
            <a:ahLst/>
            <a:cxnLst/>
            <a:rect l="l" t="t" r="r" b="b"/>
            <a:pathLst>
              <a:path w="28342" h="145930">
                <a:moveTo>
                  <a:pt x="0" y="0"/>
                </a:moveTo>
                <a:lnTo>
                  <a:pt x="28342" y="145930"/>
                </a:lnTo>
              </a:path>
            </a:pathLst>
          </a:custGeom>
          <a:ln w="1262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1294816" y="5562226"/>
            <a:ext cx="37284" cy="392874"/>
          </a:xfrm>
          <a:custGeom>
            <a:avLst/>
            <a:gdLst/>
            <a:ahLst/>
            <a:cxnLst/>
            <a:rect l="l" t="t" r="r" b="b"/>
            <a:pathLst>
              <a:path w="37284" h="392874">
                <a:moveTo>
                  <a:pt x="0" y="392874"/>
                </a:moveTo>
                <a:lnTo>
                  <a:pt x="37284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332101" y="5562226"/>
            <a:ext cx="582001" cy="0"/>
          </a:xfrm>
          <a:custGeom>
            <a:avLst/>
            <a:gdLst/>
            <a:ahLst/>
            <a:cxnLst/>
            <a:rect l="l" t="t" r="r" b="b"/>
            <a:pathLst>
              <a:path w="582001" h="0">
                <a:moveTo>
                  <a:pt x="0" y="0"/>
                </a:moveTo>
                <a:lnTo>
                  <a:pt x="582001" y="0"/>
                </a:lnTo>
              </a:path>
            </a:pathLst>
          </a:custGeom>
          <a:ln w="63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852669" y="5832689"/>
            <a:ext cx="19412" cy="11160"/>
          </a:xfrm>
          <a:custGeom>
            <a:avLst/>
            <a:gdLst/>
            <a:ahLst/>
            <a:cxnLst/>
            <a:rect l="l" t="t" r="r" b="b"/>
            <a:pathLst>
              <a:path w="19412" h="11160">
                <a:moveTo>
                  <a:pt x="0" y="11160"/>
                </a:moveTo>
                <a:lnTo>
                  <a:pt x="19412" y="0"/>
                </a:lnTo>
              </a:path>
            </a:pathLst>
          </a:custGeom>
          <a:ln w="6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872082" y="5836001"/>
            <a:ext cx="28039" cy="192367"/>
          </a:xfrm>
          <a:custGeom>
            <a:avLst/>
            <a:gdLst/>
            <a:ahLst/>
            <a:cxnLst/>
            <a:rect l="l" t="t" r="r" b="b"/>
            <a:pathLst>
              <a:path w="28039" h="192367">
                <a:moveTo>
                  <a:pt x="0" y="0"/>
                </a:moveTo>
                <a:lnTo>
                  <a:pt x="28039" y="192367"/>
                </a:lnTo>
              </a:path>
            </a:pathLst>
          </a:custGeom>
          <a:ln w="1262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903506" y="5517906"/>
            <a:ext cx="37284" cy="510461"/>
          </a:xfrm>
          <a:custGeom>
            <a:avLst/>
            <a:gdLst/>
            <a:ahLst/>
            <a:cxnLst/>
            <a:rect l="l" t="t" r="r" b="b"/>
            <a:pathLst>
              <a:path w="37284" h="510461">
                <a:moveTo>
                  <a:pt x="0" y="510461"/>
                </a:moveTo>
                <a:lnTo>
                  <a:pt x="37284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940791" y="5517906"/>
            <a:ext cx="1254334" cy="0"/>
          </a:xfrm>
          <a:custGeom>
            <a:avLst/>
            <a:gdLst/>
            <a:ahLst/>
            <a:cxnLst/>
            <a:rect l="l" t="t" r="r" b="b"/>
            <a:pathLst>
              <a:path w="1254334" h="0">
                <a:moveTo>
                  <a:pt x="0" y="0"/>
                </a:moveTo>
                <a:lnTo>
                  <a:pt x="1254334" y="0"/>
                </a:lnTo>
              </a:path>
            </a:pathLst>
          </a:custGeom>
          <a:ln w="633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340809" y="5669734"/>
            <a:ext cx="4635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20" i="1">
                <a:latin typeface="Times New Roman"/>
                <a:cs typeface="Times New Roman"/>
              </a:rPr>
              <a:t>r</a:t>
            </a:r>
            <a:r>
              <a:rPr dirty="0" smtClean="0" sz="1200" spc="-10" i="1">
                <a:latin typeface="Times New Roman"/>
                <a:cs typeface="Times New Roman"/>
              </a:rPr>
              <a:t>a</a:t>
            </a:r>
            <a:r>
              <a:rPr dirty="0" smtClean="0" sz="1200" spc="5" i="1">
                <a:latin typeface="Times New Roman"/>
                <a:cs typeface="Times New Roman"/>
              </a:rPr>
              <a:t>d</a:t>
            </a:r>
            <a:r>
              <a:rPr dirty="0" smtClean="0" sz="1200" spc="-15" i="1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/</a:t>
            </a:r>
            <a:r>
              <a:rPr dirty="0" smtClean="0" sz="1200" spc="-70">
                <a:latin typeface="Times New Roman"/>
                <a:cs typeface="Times New Roman"/>
              </a:rPr>
              <a:t> </a:t>
            </a:r>
            <a:r>
              <a:rPr dirty="0" smtClean="0" sz="1200" spc="5" i="1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41819" y="5533749"/>
            <a:ext cx="256540" cy="5162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ts val="1365"/>
              </a:lnSpc>
            </a:pPr>
            <a:r>
              <a:rPr dirty="0" smtClean="0" sz="1200" spc="0">
                <a:latin typeface="Symbol"/>
                <a:cs typeface="Symbol"/>
              </a:rPr>
              <a:t></a:t>
            </a:r>
            <a:endParaRPr sz="1200">
              <a:latin typeface="Symbol"/>
              <a:cs typeface="Symbol"/>
            </a:endParaRPr>
          </a:p>
          <a:p>
            <a:pPr algn="r" marR="12700">
              <a:lnSpc>
                <a:spcPts val="1180"/>
              </a:lnSpc>
            </a:pPr>
            <a:r>
              <a:rPr dirty="0" smtClean="0" baseline="2314" sz="1800" spc="7">
                <a:latin typeface="Symbol"/>
                <a:cs typeface="Symbol"/>
              </a:rPr>
              <a:t></a:t>
            </a:r>
            <a:r>
              <a:rPr dirty="0" smtClean="0" baseline="2314" sz="1800" spc="-225">
                <a:latin typeface="Times New Roman"/>
                <a:cs typeface="Times New Roman"/>
              </a:rPr>
              <a:t> </a:t>
            </a:r>
            <a:r>
              <a:rPr dirty="0" smtClean="0" baseline="2314" sz="1800" spc="-127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Symbol"/>
                <a:cs typeface="Symbol"/>
              </a:rPr>
              <a:t></a:t>
            </a:r>
            <a:endParaRPr sz="1200">
              <a:latin typeface="Symbol"/>
              <a:cs typeface="Symbol"/>
            </a:endParaRPr>
          </a:p>
          <a:p>
            <a:pPr algn="r" marR="12700">
              <a:lnSpc>
                <a:spcPts val="1180"/>
              </a:lnSpc>
            </a:pPr>
            <a:r>
              <a:rPr dirty="0" smtClean="0" sz="1200" spc="-470">
                <a:latin typeface="Symbol"/>
                <a:cs typeface="Symbol"/>
              </a:rPr>
              <a:t></a:t>
            </a:r>
            <a:r>
              <a:rPr dirty="0" smtClean="0" baseline="-11574" sz="1800" spc="0">
                <a:latin typeface="Symbol"/>
                <a:cs typeface="Symbol"/>
              </a:rPr>
              <a:t></a:t>
            </a:r>
            <a:endParaRPr baseline="-11574" sz="1800">
              <a:latin typeface="Symbol"/>
              <a:cs typeface="Symbo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99881" y="5679078"/>
            <a:ext cx="520700" cy="370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6530">
              <a:lnSpc>
                <a:spcPts val="1275"/>
              </a:lnSpc>
            </a:pPr>
            <a:r>
              <a:rPr dirty="0" smtClean="0" sz="1200" spc="0">
                <a:latin typeface="Symbol"/>
                <a:cs typeface="Symbol"/>
              </a:rPr>
              <a:t></a:t>
            </a:r>
            <a:r>
              <a:rPr dirty="0" smtClean="0" sz="1200" spc="0">
                <a:latin typeface="Times New Roman"/>
                <a:cs typeface="Times New Roman"/>
              </a:rPr>
              <a:t>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baseline="2314" sz="1800" spc="7">
                <a:latin typeface="Times New Roman"/>
                <a:cs typeface="Times New Roman"/>
              </a:rPr>
              <a:t>1</a:t>
            </a:r>
            <a:r>
              <a:rPr dirty="0" smtClean="0" baseline="2314" sz="1800" spc="-217">
                <a:latin typeface="Times New Roman"/>
                <a:cs typeface="Times New Roman"/>
              </a:rPr>
              <a:t> </a:t>
            </a:r>
            <a:r>
              <a:rPr dirty="0" smtClean="0" baseline="2314" sz="1800" spc="7">
                <a:latin typeface="Symbol"/>
                <a:cs typeface="Symbol"/>
              </a:rPr>
              <a:t></a:t>
            </a:r>
            <a:endParaRPr baseline="2314" sz="1800">
              <a:latin typeface="Symbol"/>
              <a:cs typeface="Symbol"/>
            </a:endParaRPr>
          </a:p>
          <a:p>
            <a:pPr marL="12700">
              <a:lnSpc>
                <a:spcPts val="1035"/>
              </a:lnSpc>
            </a:pPr>
            <a:r>
              <a:rPr dirty="0" smtClean="0" sz="1200" spc="5">
                <a:latin typeface="Times New Roman"/>
                <a:cs typeface="Times New Roman"/>
              </a:rPr>
              <a:t>2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baseline="-13888" sz="1800" spc="-705">
                <a:latin typeface="Symbol"/>
                <a:cs typeface="Symbol"/>
              </a:rPr>
              <a:t></a:t>
            </a:r>
            <a:r>
              <a:rPr dirty="0" smtClean="0" baseline="-25462" sz="1800" spc="0">
                <a:latin typeface="Symbol"/>
                <a:cs typeface="Symbol"/>
              </a:rPr>
              <a:t></a:t>
            </a:r>
            <a:endParaRPr baseline="-25462" sz="18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34165" y="5719766"/>
            <a:ext cx="351155" cy="268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4444" sz="1875" spc="-44">
                <a:latin typeface="Symbol"/>
                <a:cs typeface="Symbol"/>
              </a:rPr>
              <a:t></a:t>
            </a:r>
            <a:r>
              <a:rPr dirty="0" smtClean="0" baseline="-24444" sz="1875" spc="-225">
                <a:latin typeface="Times New Roman"/>
                <a:cs typeface="Times New Roman"/>
              </a:rPr>
              <a:t> </a:t>
            </a:r>
            <a:r>
              <a:rPr dirty="0" smtClean="0" sz="700" spc="50">
                <a:latin typeface="Times New Roman"/>
                <a:cs typeface="Times New Roman"/>
              </a:rPr>
              <a:t>2</a:t>
            </a:r>
            <a:r>
              <a:rPr dirty="0" smtClean="0" baseline="-24444" sz="1875" spc="-30">
                <a:latin typeface="Symbol"/>
                <a:cs typeface="Symbol"/>
              </a:rPr>
              <a:t></a:t>
            </a:r>
            <a:r>
              <a:rPr dirty="0" smtClean="0" baseline="-24444" sz="1875" spc="-82">
                <a:latin typeface="Times New Roman"/>
                <a:cs typeface="Times New Roman"/>
              </a:rPr>
              <a:t> </a:t>
            </a:r>
            <a:r>
              <a:rPr dirty="0" smtClean="0" sz="700" spc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08419" y="5499356"/>
            <a:ext cx="200660" cy="268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4444" sz="1875" spc="-37">
                <a:latin typeface="Symbol"/>
                <a:cs typeface="Symbol"/>
              </a:rPr>
              <a:t></a:t>
            </a:r>
            <a:r>
              <a:rPr dirty="0" smtClean="0" baseline="-24444" sz="1875" spc="-44">
                <a:latin typeface="Times New Roman"/>
                <a:cs typeface="Times New Roman"/>
              </a:rPr>
              <a:t> </a:t>
            </a:r>
            <a:r>
              <a:rPr dirty="0" smtClean="0" sz="700" spc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52745" y="5567504"/>
            <a:ext cx="296545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30" u="sng">
                <a:latin typeface="Symbol"/>
                <a:cs typeface="Symbol"/>
              </a:rPr>
              <a:t></a:t>
            </a:r>
            <a:r>
              <a:rPr dirty="0" smtClean="0" sz="1250" spc="-20" u="sng">
                <a:latin typeface="Symbol"/>
                <a:cs typeface="Symbol"/>
              </a:rPr>
              <a:t></a:t>
            </a:r>
            <a:r>
              <a:rPr dirty="0" smtClean="0" sz="1250" spc="110">
                <a:latin typeface="Times New Roman"/>
                <a:cs typeface="Times New Roman"/>
              </a:rPr>
              <a:t> </a:t>
            </a:r>
            <a:r>
              <a:rPr dirty="0" smtClean="0" baseline="13888" sz="1800" spc="0">
                <a:latin typeface="Symbol"/>
                <a:cs typeface="Symbol"/>
              </a:rPr>
              <a:t></a:t>
            </a:r>
            <a:endParaRPr baseline="13888" sz="18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0527" y="5663384"/>
            <a:ext cx="379730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25">
                <a:latin typeface="Symbol"/>
                <a:cs typeface="Symbol"/>
              </a:rPr>
              <a:t></a:t>
            </a:r>
            <a:r>
              <a:rPr dirty="0" smtClean="0" sz="1250" spc="105">
                <a:latin typeface="Times New Roman"/>
                <a:cs typeface="Times New Roman"/>
              </a:rPr>
              <a:t> </a:t>
            </a:r>
            <a:r>
              <a:rPr dirty="0" smtClean="0" sz="1200" spc="5">
                <a:latin typeface="Symbol"/>
                <a:cs typeface="Symbol"/>
              </a:rPr>
              <a:t></a:t>
            </a:r>
            <a:r>
              <a:rPr dirty="0" smtClean="0" sz="1200" spc="-114">
                <a:latin typeface="Times New Roman"/>
                <a:cs typeface="Times New Roman"/>
              </a:rPr>
              <a:t> </a:t>
            </a:r>
            <a:r>
              <a:rPr dirty="0" smtClean="0" sz="1250" spc="-30">
                <a:latin typeface="Symbol"/>
                <a:cs typeface="Symbol"/>
              </a:rPr>
              <a:t></a:t>
            </a:r>
            <a:endParaRPr sz="125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500" y="6281800"/>
            <a:ext cx="1645920" cy="3048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ity 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8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𝑝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baseline="-38888" sz="1500" spc="-15">
                <a:latin typeface="Cambria Math"/>
                <a:cs typeface="Cambria Math"/>
              </a:rPr>
              <a:t>𝛽</a:t>
            </a:r>
            <a:endParaRPr baseline="-38888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971801" y="6227444"/>
            <a:ext cx="12827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𝜔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984501" y="6409308"/>
            <a:ext cx="105156" cy="0"/>
          </a:xfrm>
          <a:custGeom>
            <a:avLst/>
            <a:gdLst/>
            <a:ahLst/>
            <a:cxnLst/>
            <a:rect l="l" t="t" r="r" b="b"/>
            <a:pathLst>
              <a:path w="105156" h="0">
                <a:moveTo>
                  <a:pt x="0" y="0"/>
                </a:moveTo>
                <a:lnTo>
                  <a:pt x="10515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444500" y="6560692"/>
            <a:ext cx="378460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2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Lo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(</a:t>
            </a:r>
            <a:r>
              <a:rPr dirty="0" smtClean="0" sz="1400" spc="-1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er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ect)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0" b="1" u="heavy">
                <a:latin typeface="Times New Roman"/>
                <a:cs typeface="Times New Roman"/>
              </a:rPr>
              <a:t>ec</a:t>
            </a:r>
            <a:r>
              <a:rPr dirty="0" smtClean="0" sz="1400" spc="-1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ri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-5" b="1" u="heavy">
                <a:latin typeface="Times New Roman"/>
                <a:cs typeface="Times New Roman"/>
              </a:rPr>
              <a:t>s</a:t>
            </a:r>
            <a:r>
              <a:rPr dirty="0" smtClean="0" sz="1400" spc="0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 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4500" y="6969125"/>
            <a:ext cx="97091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Para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167671" y="7474518"/>
            <a:ext cx="25490" cy="21440"/>
          </a:xfrm>
          <a:custGeom>
            <a:avLst/>
            <a:gdLst/>
            <a:ahLst/>
            <a:cxnLst/>
            <a:rect l="l" t="t" r="r" b="b"/>
            <a:pathLst>
              <a:path w="25490" h="21440">
                <a:moveTo>
                  <a:pt x="0" y="21440"/>
                </a:moveTo>
                <a:lnTo>
                  <a:pt x="25490" y="0"/>
                </a:lnTo>
              </a:path>
            </a:pathLst>
          </a:custGeom>
          <a:ln w="1045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193161" y="7480724"/>
            <a:ext cx="37232" cy="120737"/>
          </a:xfrm>
          <a:custGeom>
            <a:avLst/>
            <a:gdLst/>
            <a:ahLst/>
            <a:cxnLst/>
            <a:rect l="l" t="t" r="r" b="b"/>
            <a:pathLst>
              <a:path w="37232" h="120737">
                <a:moveTo>
                  <a:pt x="0" y="0"/>
                </a:moveTo>
                <a:lnTo>
                  <a:pt x="37232" y="120737"/>
                </a:lnTo>
              </a:path>
            </a:pathLst>
          </a:custGeom>
          <a:ln w="1715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234839" y="7251652"/>
            <a:ext cx="49356" cy="349810"/>
          </a:xfrm>
          <a:custGeom>
            <a:avLst/>
            <a:gdLst/>
            <a:ahLst/>
            <a:cxnLst/>
            <a:rect l="l" t="t" r="r" b="b"/>
            <a:pathLst>
              <a:path w="49356" h="349810">
                <a:moveTo>
                  <a:pt x="0" y="349810"/>
                </a:moveTo>
                <a:lnTo>
                  <a:pt x="49356" y="0"/>
                </a:lnTo>
              </a:path>
            </a:pathLst>
          </a:custGeom>
          <a:ln w="85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284196" y="7251652"/>
            <a:ext cx="252470" cy="0"/>
          </a:xfrm>
          <a:custGeom>
            <a:avLst/>
            <a:gdLst/>
            <a:ahLst/>
            <a:cxnLst/>
            <a:rect l="l" t="t" r="r" b="b"/>
            <a:pathLst>
              <a:path w="252470" h="0">
                <a:moveTo>
                  <a:pt x="0" y="0"/>
                </a:moveTo>
                <a:lnTo>
                  <a:pt x="252470" y="0"/>
                </a:lnTo>
              </a:path>
            </a:pathLst>
          </a:custGeom>
          <a:ln w="1184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381271" y="7989094"/>
            <a:ext cx="123009" cy="0"/>
          </a:xfrm>
          <a:custGeom>
            <a:avLst/>
            <a:gdLst/>
            <a:ahLst/>
            <a:cxnLst/>
            <a:rect l="l" t="t" r="r" b="b"/>
            <a:pathLst>
              <a:path w="123009" h="0">
                <a:moveTo>
                  <a:pt x="0" y="0"/>
                </a:moveTo>
                <a:lnTo>
                  <a:pt x="123009" y="0"/>
                </a:lnTo>
              </a:path>
            </a:pathLst>
          </a:custGeom>
          <a:ln w="977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681724" y="8215315"/>
            <a:ext cx="19375" cy="17223"/>
          </a:xfrm>
          <a:custGeom>
            <a:avLst/>
            <a:gdLst/>
            <a:ahLst/>
            <a:cxnLst/>
            <a:rect l="l" t="t" r="r" b="b"/>
            <a:pathLst>
              <a:path w="19375" h="17223">
                <a:moveTo>
                  <a:pt x="0" y="17223"/>
                </a:moveTo>
                <a:lnTo>
                  <a:pt x="19375" y="0"/>
                </a:lnTo>
              </a:path>
            </a:pathLst>
          </a:custGeom>
          <a:ln w="831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701099" y="8220436"/>
            <a:ext cx="28300" cy="97284"/>
          </a:xfrm>
          <a:custGeom>
            <a:avLst/>
            <a:gdLst/>
            <a:ahLst/>
            <a:cxnLst/>
            <a:rect l="l" t="t" r="r" b="b"/>
            <a:pathLst>
              <a:path w="28300" h="97284">
                <a:moveTo>
                  <a:pt x="0" y="0"/>
                </a:moveTo>
                <a:lnTo>
                  <a:pt x="28300" y="97284"/>
                </a:lnTo>
              </a:path>
            </a:pathLst>
          </a:custGeom>
          <a:ln w="131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732476" y="8035649"/>
            <a:ext cx="37213" cy="282071"/>
          </a:xfrm>
          <a:custGeom>
            <a:avLst/>
            <a:gdLst/>
            <a:ahLst/>
            <a:cxnLst/>
            <a:rect l="l" t="t" r="r" b="b"/>
            <a:pathLst>
              <a:path w="37213" h="282071">
                <a:moveTo>
                  <a:pt x="0" y="282071"/>
                </a:moveTo>
                <a:lnTo>
                  <a:pt x="37213" y="0"/>
                </a:lnTo>
              </a:path>
            </a:pathLst>
          </a:custGeom>
          <a:ln w="65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769688" y="8035649"/>
            <a:ext cx="190968" cy="0"/>
          </a:xfrm>
          <a:custGeom>
            <a:avLst/>
            <a:gdLst/>
            <a:ahLst/>
            <a:cxnLst/>
            <a:rect l="l" t="t" r="r" b="b"/>
            <a:pathLst>
              <a:path w="190968" h="0">
                <a:moveTo>
                  <a:pt x="0" y="0"/>
                </a:moveTo>
                <a:lnTo>
                  <a:pt x="190968" y="0"/>
                </a:lnTo>
              </a:path>
            </a:pathLst>
          </a:custGeom>
          <a:ln w="977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665739" y="7989094"/>
            <a:ext cx="307839" cy="0"/>
          </a:xfrm>
          <a:custGeom>
            <a:avLst/>
            <a:gdLst/>
            <a:ahLst/>
            <a:cxnLst/>
            <a:rect l="l" t="t" r="r" b="b"/>
            <a:pathLst>
              <a:path w="307839" h="0">
                <a:moveTo>
                  <a:pt x="0" y="0"/>
                </a:moveTo>
                <a:lnTo>
                  <a:pt x="307839" y="0"/>
                </a:lnTo>
              </a:path>
            </a:pathLst>
          </a:custGeom>
          <a:ln w="977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435489" y="7989094"/>
            <a:ext cx="191863" cy="0"/>
          </a:xfrm>
          <a:custGeom>
            <a:avLst/>
            <a:gdLst/>
            <a:ahLst/>
            <a:cxnLst/>
            <a:rect l="l" t="t" r="r" b="b"/>
            <a:pathLst>
              <a:path w="191863" h="0">
                <a:moveTo>
                  <a:pt x="0" y="0"/>
                </a:moveTo>
                <a:lnTo>
                  <a:pt x="191863" y="0"/>
                </a:lnTo>
              </a:path>
            </a:pathLst>
          </a:custGeom>
          <a:ln w="977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57200" y="1348739"/>
            <a:ext cx="6625845" cy="7513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941832" y="2203705"/>
            <a:ext cx="5629848" cy="31845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57200" y="2628900"/>
            <a:ext cx="6632696" cy="4389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2299716" y="8788907"/>
            <a:ext cx="2968879" cy="629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2494788" y="8808719"/>
            <a:ext cx="2398776" cy="38252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556039" y="6872802"/>
            <a:ext cx="2962275" cy="7270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385">
                <a:latin typeface="Symbol"/>
                <a:cs typeface="Symbol"/>
              </a:rPr>
              <a:t></a:t>
            </a:r>
            <a:r>
              <a:rPr dirty="0" smtClean="0" sz="1900" spc="385">
                <a:latin typeface="Times New Roman"/>
                <a:cs typeface="Times New Roman"/>
              </a:rPr>
              <a:t> </a:t>
            </a:r>
            <a:r>
              <a:rPr dirty="0" smtClean="0" sz="1900" spc="-165">
                <a:latin typeface="Times New Roman"/>
                <a:cs typeface="Times New Roman"/>
              </a:rPr>
              <a:t> </a:t>
            </a:r>
            <a:r>
              <a:rPr dirty="0" smtClean="0" sz="1750" spc="305">
                <a:latin typeface="Symbol"/>
                <a:cs typeface="Symbol"/>
              </a:rPr>
              <a:t></a:t>
            </a:r>
            <a:r>
              <a:rPr dirty="0" smtClean="0" sz="1750" spc="-15">
                <a:latin typeface="Times New Roman"/>
                <a:cs typeface="Times New Roman"/>
              </a:rPr>
              <a:t> </a:t>
            </a:r>
            <a:r>
              <a:rPr dirty="0" smtClean="0" sz="1750" spc="190">
                <a:latin typeface="Times New Roman"/>
                <a:cs typeface="Times New Roman"/>
              </a:rPr>
              <a:t>0</a:t>
            </a:r>
            <a:r>
              <a:rPr dirty="0" smtClean="0" sz="1750" spc="280">
                <a:latin typeface="Times New Roman"/>
                <a:cs typeface="Times New Roman"/>
              </a:rPr>
              <a:t>,</a:t>
            </a:r>
            <a:r>
              <a:rPr dirty="0" smtClean="0" sz="1900" spc="180">
                <a:latin typeface="Symbol"/>
                <a:cs typeface="Symbol"/>
              </a:rPr>
              <a:t></a:t>
            </a:r>
            <a:r>
              <a:rPr dirty="0" smtClean="0" sz="1900" spc="180">
                <a:latin typeface="Times New Roman"/>
                <a:cs typeface="Times New Roman"/>
              </a:rPr>
              <a:t> </a:t>
            </a:r>
            <a:r>
              <a:rPr dirty="0" smtClean="0" sz="1900" spc="-204">
                <a:latin typeface="Times New Roman"/>
                <a:cs typeface="Times New Roman"/>
              </a:rPr>
              <a:t> </a:t>
            </a:r>
            <a:r>
              <a:rPr dirty="0" smtClean="0" sz="1750" spc="305">
                <a:latin typeface="Symbol"/>
                <a:cs typeface="Symbol"/>
              </a:rPr>
              <a:t></a:t>
            </a:r>
            <a:r>
              <a:rPr dirty="0" smtClean="0" sz="1750" spc="-80">
                <a:latin typeface="Times New Roman"/>
                <a:cs typeface="Times New Roman"/>
              </a:rPr>
              <a:t> </a:t>
            </a:r>
            <a:r>
              <a:rPr dirty="0" smtClean="0" sz="1900" spc="330">
                <a:latin typeface="Symbol"/>
                <a:cs typeface="Symbol"/>
              </a:rPr>
              <a:t></a:t>
            </a:r>
            <a:r>
              <a:rPr dirty="0" smtClean="0" baseline="-25000" sz="1500" spc="225">
                <a:latin typeface="Times New Roman"/>
                <a:cs typeface="Times New Roman"/>
              </a:rPr>
              <a:t>0</a:t>
            </a:r>
            <a:r>
              <a:rPr dirty="0" smtClean="0" sz="1900" spc="180">
                <a:latin typeface="Symbol"/>
                <a:cs typeface="Symbol"/>
              </a:rPr>
              <a:t></a:t>
            </a:r>
            <a:r>
              <a:rPr dirty="0" smtClean="0" sz="1900" spc="-295">
                <a:latin typeface="Times New Roman"/>
                <a:cs typeface="Times New Roman"/>
              </a:rPr>
              <a:t> </a:t>
            </a:r>
            <a:r>
              <a:rPr dirty="0" smtClean="0" baseline="-25000" sz="1500" spc="202" i="1">
                <a:latin typeface="Times New Roman"/>
                <a:cs typeface="Times New Roman"/>
              </a:rPr>
              <a:t>r</a:t>
            </a:r>
            <a:r>
              <a:rPr dirty="0" smtClean="0" baseline="-25000" sz="1500" spc="30" i="1">
                <a:latin typeface="Times New Roman"/>
                <a:cs typeface="Times New Roman"/>
              </a:rPr>
              <a:t> </a:t>
            </a:r>
            <a:r>
              <a:rPr dirty="0" smtClean="0" sz="1750" spc="140">
                <a:latin typeface="Times New Roman"/>
                <a:cs typeface="Times New Roman"/>
              </a:rPr>
              <a:t>,</a:t>
            </a:r>
            <a:r>
              <a:rPr dirty="0" smtClean="0" sz="1750" spc="-150">
                <a:latin typeface="Times New Roman"/>
                <a:cs typeface="Times New Roman"/>
              </a:rPr>
              <a:t> </a:t>
            </a:r>
            <a:r>
              <a:rPr dirty="0" smtClean="0" sz="1900" spc="240">
                <a:latin typeface="Symbol"/>
                <a:cs typeface="Symbol"/>
              </a:rPr>
              <a:t></a:t>
            </a:r>
            <a:r>
              <a:rPr dirty="0" smtClean="0" sz="1900" spc="130">
                <a:latin typeface="Times New Roman"/>
                <a:cs typeface="Times New Roman"/>
              </a:rPr>
              <a:t> </a:t>
            </a:r>
            <a:r>
              <a:rPr dirty="0" smtClean="0" sz="1750" spc="305">
                <a:latin typeface="Symbol"/>
                <a:cs typeface="Symbol"/>
              </a:rPr>
              <a:t></a:t>
            </a:r>
            <a:r>
              <a:rPr dirty="0" smtClean="0" sz="1750" spc="60">
                <a:latin typeface="Times New Roman"/>
                <a:cs typeface="Times New Roman"/>
              </a:rPr>
              <a:t> </a:t>
            </a:r>
            <a:r>
              <a:rPr dirty="0" smtClean="0" sz="1900" spc="250">
                <a:latin typeface="Symbol"/>
                <a:cs typeface="Symbol"/>
              </a:rPr>
              <a:t></a:t>
            </a:r>
            <a:r>
              <a:rPr dirty="0" smtClean="0" baseline="-25000" sz="1500" spc="262">
                <a:latin typeface="Times New Roman"/>
                <a:cs typeface="Times New Roman"/>
              </a:rPr>
              <a:t>0</a:t>
            </a:r>
            <a:r>
              <a:rPr dirty="0" smtClean="0" baseline="-25000" sz="1500" spc="-209">
                <a:latin typeface="Times New Roman"/>
                <a:cs typeface="Times New Roman"/>
              </a:rPr>
              <a:t> </a:t>
            </a:r>
            <a:r>
              <a:rPr dirty="0" smtClean="0" sz="1900" spc="280">
                <a:latin typeface="Symbol"/>
                <a:cs typeface="Symbol"/>
              </a:rPr>
              <a:t></a:t>
            </a:r>
            <a:r>
              <a:rPr dirty="0" smtClean="0" baseline="-25000" sz="1500" spc="202" i="1">
                <a:latin typeface="Times New Roman"/>
                <a:cs typeface="Times New Roman"/>
              </a:rPr>
              <a:t>r</a:t>
            </a:r>
            <a:endParaRPr baseline="-25000" sz="1500">
              <a:latin typeface="Times New Roman"/>
              <a:cs typeface="Times New Roman"/>
            </a:endParaRPr>
          </a:p>
          <a:p>
            <a:pPr>
              <a:lnSpc>
                <a:spcPts val="500"/>
              </a:lnSpc>
              <a:spcBef>
                <a:spcPts val="43"/>
              </a:spcBef>
            </a:pPr>
            <a:endParaRPr sz="500"/>
          </a:p>
          <a:p>
            <a:pPr marL="1433830">
              <a:lnSpc>
                <a:spcPct val="100000"/>
              </a:lnSpc>
              <a:tabLst>
                <a:tab pos="2122805" algn="l"/>
                <a:tab pos="2743200" algn="l"/>
              </a:tabLst>
            </a:pPr>
            <a:r>
              <a:rPr dirty="0" smtClean="0" sz="2350" spc="-445">
                <a:latin typeface="Symbol"/>
                <a:cs typeface="Symbol"/>
              </a:rPr>
              <a:t></a:t>
            </a:r>
            <a:r>
              <a:rPr dirty="0" smtClean="0" sz="2350" spc="-95">
                <a:latin typeface="Times New Roman"/>
                <a:cs typeface="Times New Roman"/>
              </a:rPr>
              <a:t> </a:t>
            </a:r>
            <a:r>
              <a:rPr dirty="0" smtClean="0" sz="2300" spc="-370">
                <a:latin typeface="Symbol"/>
                <a:cs typeface="Symbol"/>
              </a:rPr>
              <a:t></a:t>
            </a:r>
            <a:r>
              <a:rPr dirty="0" smtClean="0" sz="2300" spc="-270">
                <a:latin typeface="Times New Roman"/>
                <a:cs typeface="Times New Roman"/>
              </a:rPr>
              <a:t> </a:t>
            </a:r>
            <a:r>
              <a:rPr dirty="0" smtClean="0" sz="2300" spc="-395">
                <a:latin typeface="Times New Roman"/>
                <a:cs typeface="Times New Roman"/>
              </a:rPr>
              <a:t>0</a:t>
            </a:r>
            <a:r>
              <a:rPr dirty="0" smtClean="0" sz="2300" spc="-170">
                <a:latin typeface="Times New Roman"/>
                <a:cs typeface="Times New Roman"/>
              </a:rPr>
              <a:t>,</a:t>
            </a:r>
            <a:r>
              <a:rPr dirty="0" smtClean="0" sz="2300" spc="-170">
                <a:latin typeface="Times New Roman"/>
                <a:cs typeface="Times New Roman"/>
              </a:rPr>
              <a:t>	</a:t>
            </a:r>
            <a:r>
              <a:rPr dirty="0" smtClean="0" sz="2350" spc="-390">
                <a:latin typeface="Symbol"/>
                <a:cs typeface="Symbol"/>
              </a:rPr>
              <a:t></a:t>
            </a:r>
            <a:r>
              <a:rPr dirty="0" smtClean="0" sz="2350" spc="-60">
                <a:latin typeface="Times New Roman"/>
                <a:cs typeface="Times New Roman"/>
              </a:rPr>
              <a:t> </a:t>
            </a:r>
            <a:r>
              <a:rPr dirty="0" smtClean="0" sz="2300" spc="-370">
                <a:latin typeface="Symbol"/>
                <a:cs typeface="Symbol"/>
              </a:rPr>
              <a:t></a:t>
            </a:r>
            <a:r>
              <a:rPr dirty="0" smtClean="0" sz="2300" spc="-340">
                <a:latin typeface="Times New Roman"/>
                <a:cs typeface="Times New Roman"/>
              </a:rPr>
              <a:t> </a:t>
            </a:r>
            <a:r>
              <a:rPr dirty="0" smtClean="0" sz="2350" spc="-484">
                <a:latin typeface="Symbol"/>
                <a:cs typeface="Symbol"/>
              </a:rPr>
              <a:t></a:t>
            </a:r>
            <a:r>
              <a:rPr dirty="0" smtClean="0" sz="2350" spc="-484">
                <a:latin typeface="Times New Roman"/>
                <a:cs typeface="Times New Roman"/>
              </a:rPr>
              <a:t>	</a:t>
            </a:r>
            <a:r>
              <a:rPr dirty="0" smtClean="0" sz="2350" spc="-385">
                <a:latin typeface="Symbol"/>
                <a:cs typeface="Symbol"/>
              </a:rPr>
              <a:t></a:t>
            </a:r>
            <a:endParaRPr sz="235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768977" y="7657947"/>
            <a:ext cx="844550" cy="631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  <a:tabLst>
                <a:tab pos="403860" algn="l"/>
              </a:tabLst>
            </a:pPr>
            <a:r>
              <a:rPr dirty="0" smtClean="0" sz="1850" spc="-315">
                <a:latin typeface="Times New Roman"/>
                <a:cs typeface="Times New Roman"/>
              </a:rPr>
              <a:t>1</a:t>
            </a:r>
            <a:r>
              <a:rPr dirty="0" smtClean="0" sz="1850" spc="-315">
                <a:latin typeface="Times New Roman"/>
                <a:cs typeface="Times New Roman"/>
              </a:rPr>
              <a:t>	</a:t>
            </a:r>
            <a:r>
              <a:rPr dirty="0" smtClean="0" baseline="-33625" sz="2850" spc="-569">
                <a:latin typeface="Symbol"/>
                <a:cs typeface="Symbol"/>
              </a:rPr>
              <a:t></a:t>
            </a:r>
            <a:r>
              <a:rPr dirty="0" smtClean="0" baseline="-33625" sz="2850" spc="-202">
                <a:latin typeface="Times New Roman"/>
                <a:cs typeface="Times New Roman"/>
              </a:rPr>
              <a:t> </a:t>
            </a:r>
            <a:r>
              <a:rPr dirty="0" smtClean="0" baseline="-34534" sz="2775" spc="-525">
                <a:latin typeface="Symbol"/>
                <a:cs typeface="Symbol"/>
              </a:rPr>
              <a:t></a:t>
            </a:r>
            <a:r>
              <a:rPr dirty="0" smtClean="0" baseline="-34534" sz="2775" spc="-157">
                <a:latin typeface="Times New Roman"/>
                <a:cs typeface="Times New Roman"/>
              </a:rPr>
              <a:t> </a:t>
            </a:r>
            <a:r>
              <a:rPr dirty="0" smtClean="0" sz="1850" spc="-390">
                <a:latin typeface="Times New Roman"/>
                <a:cs typeface="Times New Roman"/>
              </a:rPr>
              <a:t>2</a:t>
            </a:r>
            <a:r>
              <a:rPr dirty="0" smtClean="0" sz="1900" spc="-380">
                <a:latin typeface="Symbol"/>
                <a:cs typeface="Symbol"/>
              </a:rPr>
              <a:t></a:t>
            </a:r>
            <a:endParaRPr sz="1900">
              <a:latin typeface="Symbol"/>
              <a:cs typeface="Symbol"/>
            </a:endParaRPr>
          </a:p>
          <a:p>
            <a:pPr algn="r" marR="44450">
              <a:lnSpc>
                <a:spcPct val="100000"/>
              </a:lnSpc>
              <a:spcBef>
                <a:spcPts val="350"/>
              </a:spcBef>
            </a:pPr>
            <a:r>
              <a:rPr dirty="0" smtClean="0" sz="1900" spc="-380">
                <a:latin typeface="Symbol"/>
                <a:cs typeface="Symbol"/>
              </a:rPr>
              <a:t>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768977" y="8019167"/>
            <a:ext cx="182245" cy="2978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900" spc="-360">
                <a:latin typeface="Symbol"/>
                <a:cs typeface="Symbol"/>
              </a:rPr>
              <a:t>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11886" y="7806904"/>
            <a:ext cx="731520" cy="482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2039"/>
              </a:lnSpc>
            </a:pPr>
            <a:r>
              <a:rPr dirty="0" smtClean="0" sz="1850" spc="-280" i="1">
                <a:latin typeface="Times New Roman"/>
                <a:cs typeface="Times New Roman"/>
              </a:rPr>
              <a:t>v</a:t>
            </a:r>
            <a:r>
              <a:rPr dirty="0" smtClean="0" sz="1850" spc="-185" i="1">
                <a:latin typeface="Times New Roman"/>
                <a:cs typeface="Times New Roman"/>
              </a:rPr>
              <a:t> </a:t>
            </a:r>
            <a:r>
              <a:rPr dirty="0" smtClean="0" sz="1850" spc="-350">
                <a:latin typeface="Symbol"/>
                <a:cs typeface="Symbol"/>
              </a:rPr>
              <a:t></a:t>
            </a:r>
            <a:r>
              <a:rPr dirty="0" smtClean="0" sz="1850" spc="-240">
                <a:latin typeface="Times New Roman"/>
                <a:cs typeface="Times New Roman"/>
              </a:rPr>
              <a:t> </a:t>
            </a:r>
            <a:r>
              <a:rPr dirty="0" smtClean="0" sz="1850" spc="-315" i="1">
                <a:latin typeface="Times New Roman"/>
                <a:cs typeface="Times New Roman"/>
              </a:rPr>
              <a:t>u</a:t>
            </a:r>
            <a:r>
              <a:rPr dirty="0" smtClean="0" sz="1850" spc="-155" i="1">
                <a:latin typeface="Times New Roman"/>
                <a:cs typeface="Times New Roman"/>
              </a:rPr>
              <a:t> </a:t>
            </a:r>
            <a:r>
              <a:rPr dirty="0" smtClean="0" sz="1850" spc="-350">
                <a:latin typeface="Symbol"/>
                <a:cs typeface="Symbol"/>
              </a:rPr>
              <a:t></a:t>
            </a:r>
            <a:r>
              <a:rPr dirty="0" smtClean="0" sz="1850" spc="-165">
                <a:latin typeface="Times New Roman"/>
                <a:cs typeface="Times New Roman"/>
              </a:rPr>
              <a:t> </a:t>
            </a:r>
            <a:r>
              <a:rPr dirty="0" smtClean="0" baseline="33625" sz="2850" spc="-705">
                <a:latin typeface="Symbol"/>
                <a:cs typeface="Symbol"/>
              </a:rPr>
              <a:t></a:t>
            </a:r>
            <a:r>
              <a:rPr dirty="0" smtClean="0" baseline="33625" sz="2850" spc="-67">
                <a:latin typeface="Times New Roman"/>
                <a:cs typeface="Times New Roman"/>
              </a:rPr>
              <a:t> </a:t>
            </a:r>
            <a:r>
              <a:rPr dirty="0" smtClean="0" sz="1850" spc="-350">
                <a:latin typeface="Symbol"/>
                <a:cs typeface="Symbol"/>
              </a:rPr>
              <a:t></a:t>
            </a:r>
            <a:endParaRPr sz="1850">
              <a:latin typeface="Symbol"/>
              <a:cs typeface="Symbol"/>
            </a:endParaRPr>
          </a:p>
          <a:p>
            <a:pPr marL="481965">
              <a:lnSpc>
                <a:spcPts val="1700"/>
              </a:lnSpc>
            </a:pPr>
            <a:r>
              <a:rPr dirty="0" smtClean="0" sz="1900" spc="-380">
                <a:latin typeface="Symbol"/>
                <a:cs typeface="Symbol"/>
              </a:rPr>
              <a:t></a:t>
            </a:r>
            <a:endParaRPr sz="1900">
              <a:latin typeface="Symbol"/>
              <a:cs typeface="Symbo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86091" y="7813254"/>
            <a:ext cx="64769" cy="2940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-160">
                <a:latin typeface="Times New Roman"/>
                <a:cs typeface="Times New Roman"/>
              </a:rPr>
              <a:t>,</a:t>
            </a:r>
            <a:endParaRPr sz="185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44500" y="8365489"/>
            <a:ext cx="4486910" cy="434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3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ree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Sp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ce</a:t>
            </a:r>
            <a:r>
              <a:rPr dirty="0" smtClean="0" sz="1400" spc="0" u="heavy">
                <a:latin typeface="Times New Roman"/>
                <a:cs typeface="Times New Roman"/>
              </a:rPr>
              <a:t>:</a:t>
            </a:r>
            <a:r>
              <a:rPr dirty="0" smtClean="0" sz="1400" spc="0" u="heavy">
                <a:latin typeface="Times New Roman"/>
                <a:cs typeface="Times New Roman"/>
              </a:rPr>
              <a:t> </a:t>
            </a:r>
            <a:r>
              <a:rPr dirty="0" smtClean="0" sz="1400" spc="0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45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Free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p</a:t>
            </a:r>
            <a:r>
              <a:rPr dirty="0" smtClean="0" sz="1400" spc="0" b="1" i="1">
                <a:latin typeface="Times New Roman"/>
                <a:cs typeface="Times New Roman"/>
              </a:rPr>
              <a:t>ace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is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 b="1" i="1">
                <a:latin typeface="Times New Roman"/>
                <a:cs typeface="Times New Roman"/>
              </a:rPr>
              <a:t>n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thi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th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n the</a:t>
            </a:r>
            <a:r>
              <a:rPr dirty="0" smtClean="0" sz="1400" spc="-1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p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-15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ect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di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le</a:t>
            </a:r>
            <a:r>
              <a:rPr dirty="0" smtClean="0" sz="1400" spc="-15" b="1" i="1">
                <a:latin typeface="Times New Roman"/>
                <a:cs typeface="Times New Roman"/>
              </a:rPr>
              <a:t>c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ic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0" b="1" i="1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669644" y="3109731"/>
            <a:ext cx="1896110" cy="3568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50" spc="285">
                <a:latin typeface="Symbol"/>
                <a:cs typeface="Symbol"/>
              </a:rPr>
              <a:t></a:t>
            </a:r>
            <a:r>
              <a:rPr dirty="0" smtClean="0" sz="1750" spc="285">
                <a:latin typeface="Times New Roman"/>
                <a:cs typeface="Times New Roman"/>
              </a:rPr>
              <a:t> </a:t>
            </a:r>
            <a:r>
              <a:rPr dirty="0" smtClean="0" sz="1750" spc="40">
                <a:latin typeface="Times New Roman"/>
                <a:cs typeface="Times New Roman"/>
              </a:rPr>
              <a:t> </a:t>
            </a:r>
            <a:r>
              <a:rPr dirty="0" smtClean="0" sz="1750" spc="140" i="1">
                <a:latin typeface="Times New Roman"/>
                <a:cs typeface="Times New Roman"/>
              </a:rPr>
              <a:t>j</a:t>
            </a:r>
            <a:r>
              <a:rPr dirty="0" smtClean="0" sz="1900" spc="175">
                <a:latin typeface="Symbol"/>
                <a:cs typeface="Symbol"/>
              </a:rPr>
              <a:t></a:t>
            </a:r>
            <a:r>
              <a:rPr dirty="0" smtClean="0" sz="1900" spc="204">
                <a:latin typeface="Symbol"/>
                <a:cs typeface="Symbol"/>
              </a:rPr>
              <a:t></a:t>
            </a:r>
            <a:r>
              <a:rPr dirty="0" smtClean="0" sz="1900" spc="-280">
                <a:latin typeface="Times New Roman"/>
                <a:cs typeface="Times New Roman"/>
              </a:rPr>
              <a:t> </a:t>
            </a:r>
            <a:r>
              <a:rPr dirty="0" smtClean="0" sz="2300" spc="-250">
                <a:latin typeface="Symbol"/>
                <a:cs typeface="Symbol"/>
              </a:rPr>
              <a:t></a:t>
            </a:r>
            <a:r>
              <a:rPr dirty="0" smtClean="0" sz="1900" spc="355">
                <a:latin typeface="Symbol"/>
                <a:cs typeface="Symbol"/>
              </a:rPr>
              <a:t></a:t>
            </a:r>
            <a:r>
              <a:rPr dirty="0" smtClean="0" sz="1900" spc="215">
                <a:latin typeface="Times New Roman"/>
                <a:cs typeface="Times New Roman"/>
              </a:rPr>
              <a:t> </a:t>
            </a:r>
            <a:r>
              <a:rPr dirty="0" smtClean="0" sz="1750" spc="285">
                <a:latin typeface="Symbol"/>
                <a:cs typeface="Symbol"/>
              </a:rPr>
              <a:t></a:t>
            </a:r>
            <a:r>
              <a:rPr dirty="0" smtClean="0" sz="1750" spc="285">
                <a:latin typeface="Times New Roman"/>
                <a:cs typeface="Times New Roman"/>
              </a:rPr>
              <a:t> </a:t>
            </a:r>
            <a:r>
              <a:rPr dirty="0" smtClean="0" sz="1750" spc="-65">
                <a:latin typeface="Times New Roman"/>
                <a:cs typeface="Times New Roman"/>
              </a:rPr>
              <a:t> </a:t>
            </a:r>
            <a:r>
              <a:rPr dirty="0" smtClean="0" sz="1750" spc="140" i="1">
                <a:latin typeface="Times New Roman"/>
                <a:cs typeface="Times New Roman"/>
              </a:rPr>
              <a:t>j</a:t>
            </a:r>
            <a:r>
              <a:rPr dirty="0" smtClean="0" sz="1900" spc="175">
                <a:latin typeface="Symbol"/>
                <a:cs typeface="Symbol"/>
              </a:rPr>
              <a:t></a:t>
            </a:r>
            <a:r>
              <a:rPr dirty="0" smtClean="0" sz="1900" spc="155">
                <a:latin typeface="Symbol"/>
                <a:cs typeface="Symbol"/>
              </a:rPr>
              <a:t></a:t>
            </a:r>
            <a:r>
              <a:rPr dirty="0" smtClean="0" sz="1900" spc="-70">
                <a:latin typeface="Times New Roman"/>
                <a:cs typeface="Times New Roman"/>
              </a:rPr>
              <a:t> </a:t>
            </a:r>
            <a:r>
              <a:rPr dirty="0" smtClean="0" sz="2300" spc="-25">
                <a:latin typeface="Symbol"/>
                <a:cs typeface="Symbol"/>
              </a:rPr>
              <a:t></a:t>
            </a:r>
            <a:endParaRPr sz="2300">
              <a:latin typeface="Symbol"/>
              <a:cs typeface="Symbo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45373" y="3524291"/>
            <a:ext cx="3190875" cy="1003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7800">
              <a:lnSpc>
                <a:spcPts val="2250"/>
              </a:lnSpc>
            </a:pPr>
            <a:r>
              <a:rPr dirty="0" smtClean="0" sz="1750" spc="285">
                <a:latin typeface="Symbol"/>
                <a:cs typeface="Symbol"/>
              </a:rPr>
              <a:t></a:t>
            </a:r>
            <a:r>
              <a:rPr dirty="0" smtClean="0" sz="1750" spc="25">
                <a:latin typeface="Times New Roman"/>
                <a:cs typeface="Times New Roman"/>
              </a:rPr>
              <a:t> </a:t>
            </a:r>
            <a:r>
              <a:rPr dirty="0" smtClean="0" sz="1750" spc="35">
                <a:latin typeface="Times New Roman"/>
                <a:cs typeface="Times New Roman"/>
              </a:rPr>
              <a:t>-</a:t>
            </a:r>
            <a:r>
              <a:rPr dirty="0" smtClean="0" sz="1900" spc="245">
                <a:latin typeface="Symbol"/>
                <a:cs typeface="Symbol"/>
              </a:rPr>
              <a:t></a:t>
            </a:r>
            <a:r>
              <a:rPr dirty="0" smtClean="0" sz="1900" spc="-270">
                <a:latin typeface="Times New Roman"/>
                <a:cs typeface="Times New Roman"/>
              </a:rPr>
              <a:t> </a:t>
            </a:r>
            <a:r>
              <a:rPr dirty="0" smtClean="0" baseline="44444" sz="1500" spc="240">
                <a:latin typeface="Times New Roman"/>
                <a:cs typeface="Times New Roman"/>
              </a:rPr>
              <a:t>2</a:t>
            </a:r>
            <a:r>
              <a:rPr dirty="0" smtClean="0" baseline="44444" sz="1500" spc="-179">
                <a:latin typeface="Times New Roman"/>
                <a:cs typeface="Times New Roman"/>
              </a:rPr>
              <a:t> </a:t>
            </a:r>
            <a:r>
              <a:rPr dirty="0" smtClean="0" sz="1900" spc="195">
                <a:latin typeface="Symbol"/>
                <a:cs typeface="Symbol"/>
              </a:rPr>
              <a:t></a:t>
            </a:r>
            <a:r>
              <a:rPr dirty="0" smtClean="0" sz="1900" spc="155">
                <a:latin typeface="Symbol"/>
                <a:cs typeface="Symbol"/>
              </a:rPr>
              <a:t></a:t>
            </a:r>
            <a:r>
              <a:rPr dirty="0" smtClean="0" sz="1900" spc="125">
                <a:latin typeface="Times New Roman"/>
                <a:cs typeface="Times New Roman"/>
              </a:rPr>
              <a:t> </a:t>
            </a:r>
            <a:r>
              <a:rPr dirty="0" smtClean="0" sz="1750" spc="285">
                <a:latin typeface="Symbol"/>
                <a:cs typeface="Symbol"/>
              </a:rPr>
              <a:t></a:t>
            </a:r>
            <a:r>
              <a:rPr dirty="0" smtClean="0" sz="1750" spc="285">
                <a:latin typeface="Times New Roman"/>
                <a:cs typeface="Times New Roman"/>
              </a:rPr>
              <a:t> </a:t>
            </a:r>
            <a:r>
              <a:rPr dirty="0" smtClean="0" sz="1750" spc="-65">
                <a:latin typeface="Times New Roman"/>
                <a:cs typeface="Times New Roman"/>
              </a:rPr>
              <a:t> </a:t>
            </a:r>
            <a:r>
              <a:rPr dirty="0" smtClean="0" sz="1750" spc="140" i="1">
                <a:latin typeface="Times New Roman"/>
                <a:cs typeface="Times New Roman"/>
              </a:rPr>
              <a:t>j</a:t>
            </a:r>
            <a:r>
              <a:rPr dirty="0" smtClean="0" sz="1900" spc="175">
                <a:latin typeface="Symbol"/>
                <a:cs typeface="Symbol"/>
              </a:rPr>
              <a:t></a:t>
            </a:r>
            <a:r>
              <a:rPr dirty="0" smtClean="0" sz="1900" spc="280">
                <a:latin typeface="Symbol"/>
                <a:cs typeface="Symbol"/>
              </a:rPr>
              <a:t></a:t>
            </a:r>
            <a:endParaRPr sz="1900">
              <a:latin typeface="Symbol"/>
              <a:cs typeface="Symbol"/>
            </a:endParaRPr>
          </a:p>
          <a:p>
            <a:pPr marL="12700">
              <a:lnSpc>
                <a:spcPts val="2155"/>
              </a:lnSpc>
            </a:pPr>
            <a:r>
              <a:rPr dirty="0" smtClean="0" sz="1850" spc="20">
                <a:latin typeface="Symbol"/>
                <a:cs typeface="Symbol"/>
              </a:rPr>
              <a:t></a:t>
            </a:r>
            <a:r>
              <a:rPr dirty="0" smtClean="0" sz="1850" spc="220">
                <a:latin typeface="Times New Roman"/>
                <a:cs typeface="Times New Roman"/>
              </a:rPr>
              <a:t> </a:t>
            </a:r>
            <a:r>
              <a:rPr dirty="0" smtClean="0" sz="1750" spc="85">
                <a:latin typeface="Symbol"/>
                <a:cs typeface="Symbol"/>
              </a:rPr>
              <a:t></a:t>
            </a:r>
            <a:r>
              <a:rPr dirty="0" smtClean="0" sz="1750" spc="-75">
                <a:latin typeface="Times New Roman"/>
                <a:cs typeface="Times New Roman"/>
              </a:rPr>
              <a:t> </a:t>
            </a:r>
            <a:r>
              <a:rPr dirty="0" smtClean="0" sz="1750" spc="170">
                <a:latin typeface="Times New Roman"/>
                <a:cs typeface="Times New Roman"/>
              </a:rPr>
              <a:t>p</a:t>
            </a:r>
            <a:r>
              <a:rPr dirty="0" smtClean="0" sz="1750" spc="15">
                <a:latin typeface="Times New Roman"/>
                <a:cs typeface="Times New Roman"/>
              </a:rPr>
              <a:t>r</a:t>
            </a:r>
            <a:r>
              <a:rPr dirty="0" smtClean="0" sz="1750" spc="25">
                <a:latin typeface="Times New Roman"/>
                <a:cs typeface="Times New Roman"/>
              </a:rPr>
              <a:t>o</a:t>
            </a:r>
            <a:r>
              <a:rPr dirty="0" smtClean="0" sz="1750" spc="170">
                <a:latin typeface="Times New Roman"/>
                <a:cs typeface="Times New Roman"/>
              </a:rPr>
              <a:t>p</a:t>
            </a:r>
            <a:r>
              <a:rPr dirty="0" smtClean="0" sz="1750" spc="-25">
                <a:latin typeface="Times New Roman"/>
                <a:cs typeface="Times New Roman"/>
              </a:rPr>
              <a:t>a</a:t>
            </a:r>
            <a:r>
              <a:rPr dirty="0" smtClean="0" sz="1750" spc="-125">
                <a:latin typeface="Times New Roman"/>
                <a:cs typeface="Times New Roman"/>
              </a:rPr>
              <a:t>g</a:t>
            </a:r>
            <a:r>
              <a:rPr dirty="0" smtClean="0" sz="1750" spc="-25">
                <a:latin typeface="Times New Roman"/>
                <a:cs typeface="Times New Roman"/>
              </a:rPr>
              <a:t>a</a:t>
            </a:r>
            <a:r>
              <a:rPr dirty="0" smtClean="0" sz="1750" spc="105">
                <a:latin typeface="Times New Roman"/>
                <a:cs typeface="Times New Roman"/>
              </a:rPr>
              <a:t>t</a:t>
            </a:r>
            <a:r>
              <a:rPr dirty="0" smtClean="0" sz="1750" spc="-40">
                <a:latin typeface="Times New Roman"/>
                <a:cs typeface="Times New Roman"/>
              </a:rPr>
              <a:t>i</a:t>
            </a:r>
            <a:r>
              <a:rPr dirty="0" smtClean="0" sz="1750" spc="-90">
                <a:latin typeface="Times New Roman"/>
                <a:cs typeface="Times New Roman"/>
              </a:rPr>
              <a:t>o</a:t>
            </a:r>
            <a:r>
              <a:rPr dirty="0" smtClean="0" sz="1750" spc="75">
                <a:latin typeface="Times New Roman"/>
                <a:cs typeface="Times New Roman"/>
              </a:rPr>
              <a:t>n</a:t>
            </a:r>
            <a:r>
              <a:rPr dirty="0" smtClean="0" sz="1750" spc="-95">
                <a:latin typeface="Times New Roman"/>
                <a:cs typeface="Times New Roman"/>
              </a:rPr>
              <a:t> </a:t>
            </a:r>
            <a:r>
              <a:rPr dirty="0" smtClean="0" sz="1750" spc="-25">
                <a:latin typeface="Times New Roman"/>
                <a:cs typeface="Times New Roman"/>
              </a:rPr>
              <a:t>c</a:t>
            </a:r>
            <a:r>
              <a:rPr dirty="0" smtClean="0" sz="1750" spc="25">
                <a:latin typeface="Times New Roman"/>
                <a:cs typeface="Times New Roman"/>
              </a:rPr>
              <a:t>o</a:t>
            </a:r>
            <a:r>
              <a:rPr dirty="0" smtClean="0" sz="1750" spc="25">
                <a:latin typeface="Times New Roman"/>
                <a:cs typeface="Times New Roman"/>
              </a:rPr>
              <a:t>n</a:t>
            </a:r>
            <a:r>
              <a:rPr dirty="0" smtClean="0" sz="1750" spc="70">
                <a:latin typeface="Times New Roman"/>
                <a:cs typeface="Times New Roman"/>
              </a:rPr>
              <a:t>s</a:t>
            </a:r>
            <a:r>
              <a:rPr dirty="0" smtClean="0" sz="1750" spc="105">
                <a:latin typeface="Times New Roman"/>
                <a:cs typeface="Times New Roman"/>
              </a:rPr>
              <a:t>t</a:t>
            </a:r>
            <a:r>
              <a:rPr dirty="0" smtClean="0" sz="1750" spc="-25">
                <a:latin typeface="Times New Roman"/>
                <a:cs typeface="Times New Roman"/>
              </a:rPr>
              <a:t>a</a:t>
            </a:r>
            <a:r>
              <a:rPr dirty="0" smtClean="0" sz="1750" spc="25">
                <a:latin typeface="Times New Roman"/>
                <a:cs typeface="Times New Roman"/>
              </a:rPr>
              <a:t>n</a:t>
            </a:r>
            <a:r>
              <a:rPr dirty="0" smtClean="0" sz="1750" spc="40">
                <a:latin typeface="Times New Roman"/>
                <a:cs typeface="Times New Roman"/>
              </a:rPr>
              <a:t>t</a:t>
            </a:r>
            <a:r>
              <a:rPr dirty="0" smtClean="0" sz="1750" spc="-25">
                <a:latin typeface="Times New Roman"/>
                <a:cs typeface="Times New Roman"/>
              </a:rPr>
              <a:t> </a:t>
            </a:r>
            <a:r>
              <a:rPr dirty="0" smtClean="0" baseline="7309" sz="2850" spc="-187">
                <a:latin typeface="Symbol"/>
                <a:cs typeface="Symbol"/>
              </a:rPr>
              <a:t></a:t>
            </a:r>
            <a:r>
              <a:rPr dirty="0" smtClean="0" baseline="7309" sz="2850" spc="172">
                <a:latin typeface="Times New Roman"/>
                <a:cs typeface="Times New Roman"/>
              </a:rPr>
              <a:t> </a:t>
            </a:r>
            <a:r>
              <a:rPr dirty="0" smtClean="0" baseline="7716" sz="2700" spc="-165">
                <a:latin typeface="Symbol"/>
                <a:cs typeface="Symbol"/>
              </a:rPr>
              <a:t></a:t>
            </a:r>
            <a:r>
              <a:rPr dirty="0" smtClean="0" baseline="7716" sz="2700" spc="-382">
                <a:latin typeface="Times New Roman"/>
                <a:cs typeface="Times New Roman"/>
              </a:rPr>
              <a:t> </a:t>
            </a:r>
            <a:r>
              <a:rPr dirty="0" smtClean="0" baseline="7309" sz="2850" spc="-292">
                <a:latin typeface="Symbol"/>
                <a:cs typeface="Symbol"/>
              </a:rPr>
              <a:t></a:t>
            </a:r>
            <a:r>
              <a:rPr dirty="0" smtClean="0" baseline="7309" sz="2850" spc="-142">
                <a:latin typeface="Times New Roman"/>
                <a:cs typeface="Times New Roman"/>
              </a:rPr>
              <a:t> </a:t>
            </a:r>
            <a:r>
              <a:rPr dirty="0" smtClean="0" baseline="7716" sz="2700" spc="-165">
                <a:latin typeface="Symbol"/>
                <a:cs typeface="Symbol"/>
              </a:rPr>
              <a:t></a:t>
            </a:r>
            <a:r>
              <a:rPr dirty="0" smtClean="0" baseline="7716" sz="2700" spc="127">
                <a:latin typeface="Times New Roman"/>
                <a:cs typeface="Times New Roman"/>
              </a:rPr>
              <a:t> </a:t>
            </a:r>
            <a:r>
              <a:rPr dirty="0" smtClean="0" baseline="7716" sz="2700" spc="-104" i="1">
                <a:latin typeface="Times New Roman"/>
                <a:cs typeface="Times New Roman"/>
              </a:rPr>
              <a:t>j</a:t>
            </a:r>
            <a:r>
              <a:rPr dirty="0" smtClean="0" baseline="7309" sz="2850" spc="-254">
                <a:latin typeface="Symbol"/>
                <a:cs typeface="Symbol"/>
              </a:rPr>
              <a:t></a:t>
            </a:r>
            <a:endParaRPr baseline="7309" sz="2850">
              <a:latin typeface="Symbol"/>
              <a:cs typeface="Symbol"/>
            </a:endParaRPr>
          </a:p>
          <a:p>
            <a:pPr marL="300355">
              <a:lnSpc>
                <a:spcPts val="3460"/>
              </a:lnSpc>
            </a:pPr>
            <a:r>
              <a:rPr dirty="0" smtClean="0" sz="1950" spc="-60">
                <a:latin typeface="Symbol"/>
                <a:cs typeface="Symbol"/>
              </a:rPr>
              <a:t></a:t>
            </a:r>
            <a:r>
              <a:rPr dirty="0" smtClean="0" sz="1950" spc="-80">
                <a:latin typeface="Times New Roman"/>
                <a:cs typeface="Times New Roman"/>
              </a:rPr>
              <a:t> </a:t>
            </a:r>
            <a:r>
              <a:rPr dirty="0" smtClean="0" baseline="44973" sz="1575" spc="7">
                <a:latin typeface="Times New Roman"/>
                <a:cs typeface="Times New Roman"/>
              </a:rPr>
              <a:t>2</a:t>
            </a:r>
            <a:r>
              <a:rPr dirty="0" smtClean="0" baseline="44973" sz="1575" spc="7">
                <a:latin typeface="Times New Roman"/>
                <a:cs typeface="Times New Roman"/>
              </a:rPr>
              <a:t>  </a:t>
            </a:r>
            <a:r>
              <a:rPr dirty="0" smtClean="0" baseline="44973" sz="1575" spc="-187">
                <a:latin typeface="Times New Roman"/>
                <a:cs typeface="Times New Roman"/>
              </a:rPr>
              <a:t> </a:t>
            </a:r>
            <a:r>
              <a:rPr dirty="0" smtClean="0" sz="1850" spc="-25">
                <a:latin typeface="Symbol"/>
                <a:cs typeface="Symbol"/>
              </a:rPr>
              <a:t></a:t>
            </a:r>
            <a:r>
              <a:rPr dirty="0" smtClean="0" sz="1850" spc="-70">
                <a:latin typeface="Times New Roman"/>
                <a:cs typeface="Times New Roman"/>
              </a:rPr>
              <a:t> </a:t>
            </a:r>
            <a:r>
              <a:rPr dirty="0" smtClean="0" sz="2950" spc="-655">
                <a:latin typeface="Symbol"/>
                <a:cs typeface="Symbol"/>
              </a:rPr>
              <a:t></a:t>
            </a:r>
            <a:r>
              <a:rPr dirty="0" smtClean="0" sz="1950" spc="-90">
                <a:latin typeface="Symbol"/>
                <a:cs typeface="Symbol"/>
              </a:rPr>
              <a:t></a:t>
            </a:r>
            <a:r>
              <a:rPr dirty="0" smtClean="0" sz="1950" spc="-204">
                <a:latin typeface="Times New Roman"/>
                <a:cs typeface="Times New Roman"/>
              </a:rPr>
              <a:t> </a:t>
            </a:r>
            <a:r>
              <a:rPr dirty="0" smtClean="0" baseline="44973" sz="1575" spc="7">
                <a:latin typeface="Times New Roman"/>
                <a:cs typeface="Times New Roman"/>
              </a:rPr>
              <a:t>2</a:t>
            </a:r>
            <a:r>
              <a:rPr dirty="0" smtClean="0" baseline="44973" sz="1575" spc="7">
                <a:latin typeface="Times New Roman"/>
                <a:cs typeface="Times New Roman"/>
              </a:rPr>
              <a:t>  </a:t>
            </a:r>
            <a:r>
              <a:rPr dirty="0" smtClean="0" sz="1850" spc="-15">
                <a:latin typeface="Times New Roman"/>
                <a:cs typeface="Times New Roman"/>
              </a:rPr>
              <a:t>-</a:t>
            </a:r>
            <a:r>
              <a:rPr dirty="0" smtClean="0" sz="1850" spc="-145">
                <a:latin typeface="Times New Roman"/>
                <a:cs typeface="Times New Roman"/>
              </a:rPr>
              <a:t> </a:t>
            </a:r>
            <a:r>
              <a:rPr dirty="0" smtClean="0" sz="1950" spc="-75">
                <a:latin typeface="Symbol"/>
                <a:cs typeface="Symbol"/>
              </a:rPr>
              <a:t></a:t>
            </a:r>
            <a:r>
              <a:rPr dirty="0" smtClean="0" sz="1950" spc="-170">
                <a:latin typeface="Times New Roman"/>
                <a:cs typeface="Times New Roman"/>
              </a:rPr>
              <a:t> </a:t>
            </a:r>
            <a:r>
              <a:rPr dirty="0" smtClean="0" baseline="44973" sz="1575" spc="7">
                <a:latin typeface="Times New Roman"/>
                <a:cs typeface="Times New Roman"/>
              </a:rPr>
              <a:t>2</a:t>
            </a:r>
            <a:r>
              <a:rPr dirty="0" smtClean="0" baseline="44973" sz="1575" spc="30">
                <a:latin typeface="Times New Roman"/>
                <a:cs typeface="Times New Roman"/>
              </a:rPr>
              <a:t> </a:t>
            </a:r>
            <a:r>
              <a:rPr dirty="0" smtClean="0" sz="2950" spc="-270">
                <a:latin typeface="Symbol"/>
                <a:cs typeface="Symbol"/>
              </a:rPr>
              <a:t></a:t>
            </a:r>
            <a:r>
              <a:rPr dirty="0" smtClean="0" sz="1850" spc="-25">
                <a:latin typeface="Symbol"/>
                <a:cs typeface="Symbol"/>
              </a:rPr>
              <a:t></a:t>
            </a:r>
            <a:r>
              <a:rPr dirty="0" smtClean="0" sz="1850" spc="-130">
                <a:latin typeface="Times New Roman"/>
                <a:cs typeface="Times New Roman"/>
              </a:rPr>
              <a:t> </a:t>
            </a:r>
            <a:r>
              <a:rPr dirty="0" smtClean="0" sz="1850" spc="-20">
                <a:latin typeface="Times New Roman"/>
                <a:cs typeface="Times New Roman"/>
              </a:rPr>
              <a:t>2</a:t>
            </a:r>
            <a:r>
              <a:rPr dirty="0" smtClean="0" sz="1850" spc="-150">
                <a:latin typeface="Times New Roman"/>
                <a:cs typeface="Times New Roman"/>
              </a:rPr>
              <a:t> </a:t>
            </a:r>
            <a:r>
              <a:rPr dirty="0" smtClean="0" sz="1850" spc="-35" i="1">
                <a:latin typeface="Times New Roman"/>
                <a:cs typeface="Times New Roman"/>
              </a:rPr>
              <a:t>j</a:t>
            </a:r>
            <a:r>
              <a:rPr dirty="0" smtClean="0" sz="1950" spc="-75">
                <a:latin typeface="Symbol"/>
                <a:cs typeface="Symbol"/>
              </a:rPr>
              <a:t></a:t>
            </a:r>
            <a:endParaRPr sz="1950">
              <a:latin typeface="Symbol"/>
              <a:cs typeface="Symbo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313169" y="3060196"/>
            <a:ext cx="290195" cy="398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3391" sz="2850" spc="217">
                <a:latin typeface="Symbol"/>
                <a:cs typeface="Symbol"/>
              </a:rPr>
              <a:t></a:t>
            </a:r>
            <a:r>
              <a:rPr dirty="0" smtClean="0" baseline="-23391" sz="2850" spc="7">
                <a:latin typeface="Times New Roman"/>
                <a:cs typeface="Times New Roman"/>
              </a:rPr>
              <a:t> </a:t>
            </a:r>
            <a:r>
              <a:rPr dirty="0" smtClean="0" sz="1000" spc="16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/>
          <p:nvPr/>
        </p:nvSpPr>
        <p:spPr>
          <a:xfrm>
            <a:off x="6464808" y="2628899"/>
            <a:ext cx="637032" cy="234696"/>
          </a:xfrm>
          <a:custGeom>
            <a:avLst/>
            <a:gdLst/>
            <a:ahLst/>
            <a:cxnLst/>
            <a:rect l="l" t="t" r="r" b="b"/>
            <a:pathLst>
              <a:path w="637032" h="234696">
                <a:moveTo>
                  <a:pt x="0" y="234696"/>
                </a:moveTo>
                <a:lnTo>
                  <a:pt x="637032" y="234696"/>
                </a:lnTo>
                <a:lnTo>
                  <a:pt x="637032" y="0"/>
                </a:lnTo>
                <a:lnTo>
                  <a:pt x="0" y="0"/>
                </a:lnTo>
                <a:lnTo>
                  <a:pt x="0" y="23469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802975" y="5817184"/>
            <a:ext cx="191878" cy="0"/>
          </a:xfrm>
          <a:custGeom>
            <a:avLst/>
            <a:gdLst/>
            <a:ahLst/>
            <a:cxnLst/>
            <a:rect l="l" t="t" r="r" b="b"/>
            <a:pathLst>
              <a:path w="191878" h="0">
                <a:moveTo>
                  <a:pt x="0" y="0"/>
                </a:moveTo>
                <a:lnTo>
                  <a:pt x="191878" y="0"/>
                </a:lnTo>
              </a:path>
            </a:pathLst>
          </a:custGeom>
          <a:ln w="64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396186" y="5817184"/>
            <a:ext cx="354757" cy="0"/>
          </a:xfrm>
          <a:custGeom>
            <a:avLst/>
            <a:gdLst/>
            <a:ahLst/>
            <a:cxnLst/>
            <a:rect l="l" t="t" r="r" b="b"/>
            <a:pathLst>
              <a:path w="354757" h="0">
                <a:moveTo>
                  <a:pt x="0" y="0"/>
                </a:moveTo>
                <a:lnTo>
                  <a:pt x="354757" y="0"/>
                </a:lnTo>
              </a:path>
            </a:pathLst>
          </a:custGeom>
          <a:ln w="64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094025" y="5838849"/>
            <a:ext cx="19405" cy="11276"/>
          </a:xfrm>
          <a:custGeom>
            <a:avLst/>
            <a:gdLst/>
            <a:ahLst/>
            <a:cxnLst/>
            <a:rect l="l" t="t" r="r" b="b"/>
            <a:pathLst>
              <a:path w="19405" h="11276">
                <a:moveTo>
                  <a:pt x="0" y="11276"/>
                </a:moveTo>
                <a:lnTo>
                  <a:pt x="19405" y="0"/>
                </a:lnTo>
              </a:path>
            </a:pathLst>
          </a:custGeom>
          <a:ln w="642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113430" y="5842199"/>
            <a:ext cx="28343" cy="146698"/>
          </a:xfrm>
          <a:custGeom>
            <a:avLst/>
            <a:gdLst/>
            <a:ahLst/>
            <a:cxnLst/>
            <a:rect l="l" t="t" r="r" b="b"/>
            <a:pathLst>
              <a:path w="28343" h="146698">
                <a:moveTo>
                  <a:pt x="0" y="0"/>
                </a:moveTo>
                <a:lnTo>
                  <a:pt x="28343" y="146698"/>
                </a:lnTo>
              </a:path>
            </a:pathLst>
          </a:custGeom>
          <a:ln w="126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144855" y="5593935"/>
            <a:ext cx="37269" cy="394962"/>
          </a:xfrm>
          <a:custGeom>
            <a:avLst/>
            <a:gdLst/>
            <a:ahLst/>
            <a:cxnLst/>
            <a:rect l="l" t="t" r="r" b="b"/>
            <a:pathLst>
              <a:path w="37269" h="394962">
                <a:moveTo>
                  <a:pt x="0" y="394962"/>
                </a:moveTo>
                <a:lnTo>
                  <a:pt x="37269" y="0"/>
                </a:lnTo>
              </a:path>
            </a:pathLst>
          </a:custGeom>
          <a:ln w="64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182124" y="5593935"/>
            <a:ext cx="581822" cy="0"/>
          </a:xfrm>
          <a:custGeom>
            <a:avLst/>
            <a:gdLst/>
            <a:ahLst/>
            <a:cxnLst/>
            <a:rect l="l" t="t" r="r" b="b"/>
            <a:pathLst>
              <a:path w="581822" h="0">
                <a:moveTo>
                  <a:pt x="0" y="0"/>
                </a:moveTo>
                <a:lnTo>
                  <a:pt x="581822" y="0"/>
                </a:lnTo>
              </a:path>
            </a:pathLst>
          </a:custGeom>
          <a:ln w="64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3702869" y="5865989"/>
            <a:ext cx="19708" cy="10976"/>
          </a:xfrm>
          <a:custGeom>
            <a:avLst/>
            <a:gdLst/>
            <a:ahLst/>
            <a:cxnLst/>
            <a:rect l="l" t="t" r="r" b="b"/>
            <a:pathLst>
              <a:path w="19708" h="10976">
                <a:moveTo>
                  <a:pt x="0" y="10976"/>
                </a:moveTo>
                <a:lnTo>
                  <a:pt x="19708" y="0"/>
                </a:lnTo>
              </a:path>
            </a:pathLst>
          </a:custGeom>
          <a:ln w="64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722577" y="5869039"/>
            <a:ext cx="28028" cy="193358"/>
          </a:xfrm>
          <a:custGeom>
            <a:avLst/>
            <a:gdLst/>
            <a:ahLst/>
            <a:cxnLst/>
            <a:rect l="l" t="t" r="r" b="b"/>
            <a:pathLst>
              <a:path w="28028" h="193358">
                <a:moveTo>
                  <a:pt x="0" y="0"/>
                </a:moveTo>
                <a:lnTo>
                  <a:pt x="28028" y="193358"/>
                </a:lnTo>
              </a:path>
            </a:pathLst>
          </a:custGeom>
          <a:ln w="126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753686" y="5549418"/>
            <a:ext cx="37585" cy="512979"/>
          </a:xfrm>
          <a:custGeom>
            <a:avLst/>
            <a:gdLst/>
            <a:ahLst/>
            <a:cxnLst/>
            <a:rect l="l" t="t" r="r" b="b"/>
            <a:pathLst>
              <a:path w="37585" h="512979">
                <a:moveTo>
                  <a:pt x="0" y="512979"/>
                </a:moveTo>
                <a:lnTo>
                  <a:pt x="37585" y="0"/>
                </a:lnTo>
              </a:path>
            </a:pathLst>
          </a:custGeom>
          <a:ln w="646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791271" y="5549418"/>
            <a:ext cx="1213818" cy="0"/>
          </a:xfrm>
          <a:custGeom>
            <a:avLst/>
            <a:gdLst/>
            <a:ahLst/>
            <a:cxnLst/>
            <a:rect l="l" t="t" r="r" b="b"/>
            <a:pathLst>
              <a:path w="1213818" h="0">
                <a:moveTo>
                  <a:pt x="0" y="0"/>
                </a:moveTo>
                <a:lnTo>
                  <a:pt x="1213818" y="0"/>
                </a:lnTo>
              </a:path>
            </a:pathLst>
          </a:custGeom>
          <a:ln w="640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4789123" y="5566273"/>
            <a:ext cx="663575" cy="3390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5415">
              <a:lnSpc>
                <a:spcPts val="1375"/>
              </a:lnSpc>
            </a:pPr>
            <a:r>
              <a:rPr dirty="0" smtClean="0" sz="1200">
                <a:latin typeface="Symbol"/>
                <a:cs typeface="Symbol"/>
              </a:rPr>
              <a:t></a:t>
            </a:r>
            <a:endParaRPr sz="1200">
              <a:latin typeface="Symbol"/>
              <a:cs typeface="Symbol"/>
            </a:endParaRPr>
          </a:p>
          <a:p>
            <a:pPr marL="12700">
              <a:lnSpc>
                <a:spcPts val="1215"/>
              </a:lnSpc>
            </a:pPr>
            <a:r>
              <a:rPr dirty="0" smtClean="0" baseline="2314" sz="1800">
                <a:latin typeface="Times New Roman"/>
                <a:cs typeface="Times New Roman"/>
              </a:rPr>
              <a:t>-</a:t>
            </a:r>
            <a:r>
              <a:rPr dirty="0" smtClean="0" baseline="2314" sz="1800" spc="-270">
                <a:latin typeface="Times New Roman"/>
                <a:cs typeface="Times New Roman"/>
              </a:rPr>
              <a:t> </a:t>
            </a:r>
            <a:r>
              <a:rPr dirty="0" smtClean="0" baseline="2314" sz="1800" spc="-127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Symbol"/>
                <a:cs typeface="Symbol"/>
              </a:rPr>
              <a:t></a:t>
            </a:r>
            <a:r>
              <a:rPr dirty="0" smtClean="0" sz="1200" spc="125">
                <a:latin typeface="Times New Roman"/>
                <a:cs typeface="Times New Roman"/>
              </a:rPr>
              <a:t> </a:t>
            </a:r>
            <a:r>
              <a:rPr dirty="0" smtClean="0" baseline="2314" sz="1800" spc="-15" i="1">
                <a:latin typeface="Times New Roman"/>
                <a:cs typeface="Times New Roman"/>
              </a:rPr>
              <a:t>N</a:t>
            </a:r>
            <a:r>
              <a:rPr dirty="0" smtClean="0" baseline="2314" sz="1800" spc="0" i="1">
                <a:latin typeface="Times New Roman"/>
                <a:cs typeface="Times New Roman"/>
              </a:rPr>
              <a:t>p</a:t>
            </a:r>
            <a:r>
              <a:rPr dirty="0" smtClean="0" baseline="2314" sz="1800" spc="-112" i="1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/</a:t>
            </a:r>
            <a:r>
              <a:rPr dirty="0" smtClean="0" baseline="2314" sz="1800" spc="-97">
                <a:latin typeface="Times New Roman"/>
                <a:cs typeface="Times New Roman"/>
              </a:rPr>
              <a:t> </a:t>
            </a:r>
            <a:r>
              <a:rPr dirty="0" smtClean="0" baseline="2314" sz="1800" spc="0" i="1">
                <a:latin typeface="Times New Roman"/>
                <a:cs typeface="Times New Roman"/>
              </a:rPr>
              <a:t>m</a:t>
            </a:r>
            <a:endParaRPr baseline="2314" sz="18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311945" y="5706014"/>
            <a:ext cx="1058545" cy="1993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14375" algn="l"/>
              </a:tabLst>
            </a:pPr>
            <a:r>
              <a:rPr dirty="0" smtClean="0" baseline="2222" sz="1875" spc="-37">
                <a:latin typeface="Symbol"/>
                <a:cs typeface="Symbol"/>
              </a:rPr>
              <a:t></a:t>
            </a:r>
            <a:r>
              <a:rPr dirty="0" smtClean="0" baseline="2222" sz="1875" spc="120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Symbol"/>
                <a:cs typeface="Symbol"/>
              </a:rPr>
              <a:t></a:t>
            </a:r>
            <a:r>
              <a:rPr dirty="0" smtClean="0" baseline="2314" sz="1800" spc="-157">
                <a:latin typeface="Times New Roman"/>
                <a:cs typeface="Times New Roman"/>
              </a:rPr>
              <a:t> </a:t>
            </a:r>
            <a:r>
              <a:rPr dirty="0" smtClean="0" baseline="2222" sz="1875" spc="-44">
                <a:latin typeface="Symbol"/>
                <a:cs typeface="Symbol"/>
              </a:rPr>
              <a:t></a:t>
            </a:r>
            <a:r>
              <a:rPr dirty="0" smtClean="0" baseline="2222" sz="1875" spc="-44">
                <a:latin typeface="Times New Roman"/>
                <a:cs typeface="Times New Roman"/>
              </a:rPr>
              <a:t>	</a:t>
            </a:r>
            <a:r>
              <a:rPr dirty="0" smtClean="0" sz="1200" spc="-30">
                <a:latin typeface="Symbol"/>
                <a:cs typeface="Symbol"/>
              </a:rPr>
              <a:t></a:t>
            </a:r>
            <a:r>
              <a:rPr dirty="0" smtClean="0" sz="1200" spc="-30">
                <a:latin typeface="Times New Roman"/>
                <a:cs typeface="Times New Roman"/>
              </a:rPr>
              <a:t> </a:t>
            </a:r>
            <a:r>
              <a:rPr dirty="0" smtClean="0" sz="1200" spc="100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Times New Roman"/>
                <a:cs typeface="Times New Roman"/>
              </a:rPr>
              <a:t>1</a:t>
            </a:r>
            <a:r>
              <a:rPr dirty="0" smtClean="0" baseline="2314" sz="1800" spc="-209">
                <a:latin typeface="Times New Roman"/>
                <a:cs typeface="Times New Roman"/>
              </a:rPr>
              <a:t> </a:t>
            </a:r>
            <a:r>
              <a:rPr dirty="0" smtClean="0" baseline="2314" sz="1800" spc="0">
                <a:latin typeface="Symbol"/>
                <a:cs typeface="Symbol"/>
              </a:rPr>
              <a:t></a:t>
            </a:r>
            <a:endParaRPr baseline="2314" sz="1800">
              <a:latin typeface="Symbol"/>
              <a:cs typeface="Symbo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50333" y="5822772"/>
            <a:ext cx="248920" cy="2286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2 </a:t>
            </a:r>
            <a:r>
              <a:rPr dirty="0" smtClean="0" sz="1200" spc="80">
                <a:latin typeface="Times New Roman"/>
                <a:cs typeface="Times New Roman"/>
              </a:rPr>
              <a:t> </a:t>
            </a:r>
            <a:r>
              <a:rPr dirty="0" smtClean="0" baseline="-13888" sz="1800" spc="0">
                <a:latin typeface="Symbol"/>
                <a:cs typeface="Symbol"/>
              </a:rPr>
              <a:t></a:t>
            </a:r>
            <a:endParaRPr baseline="-13888" sz="1800">
              <a:latin typeface="Symbol"/>
              <a:cs typeface="Symbo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4384407" y="5753294"/>
            <a:ext cx="350520" cy="2692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4444" sz="1875" spc="-44">
                <a:latin typeface="Symbol"/>
                <a:cs typeface="Symbol"/>
              </a:rPr>
              <a:t></a:t>
            </a:r>
            <a:r>
              <a:rPr dirty="0" smtClean="0" baseline="-24444" sz="1875" spc="-225">
                <a:latin typeface="Times New Roman"/>
                <a:cs typeface="Times New Roman"/>
              </a:rPr>
              <a:t> </a:t>
            </a:r>
            <a:r>
              <a:rPr dirty="0" smtClean="0" sz="700" spc="55">
                <a:latin typeface="Times New Roman"/>
                <a:cs typeface="Times New Roman"/>
              </a:rPr>
              <a:t>2</a:t>
            </a:r>
            <a:r>
              <a:rPr dirty="0" smtClean="0" baseline="-24444" sz="1875" spc="-30">
                <a:latin typeface="Symbol"/>
                <a:cs typeface="Symbol"/>
              </a:rPr>
              <a:t></a:t>
            </a:r>
            <a:r>
              <a:rPr dirty="0" smtClean="0" baseline="-24444" sz="1875" spc="-82">
                <a:latin typeface="Times New Roman"/>
                <a:cs typeface="Times New Roman"/>
              </a:rPr>
              <a:t> </a:t>
            </a:r>
            <a:r>
              <a:rPr dirty="0" smtClean="0" sz="700" spc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458631" y="5531570"/>
            <a:ext cx="200025" cy="2686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24444" sz="1875" spc="67">
                <a:latin typeface="Symbol"/>
                <a:cs typeface="Symbol"/>
              </a:rPr>
              <a:t></a:t>
            </a:r>
            <a:r>
              <a:rPr dirty="0" smtClean="0" baseline="-24444" sz="1875" spc="-37">
                <a:latin typeface="Times New Roman"/>
                <a:cs typeface="Times New Roman"/>
              </a:rPr>
              <a:t> </a:t>
            </a:r>
            <a:r>
              <a:rPr dirty="0" smtClean="0" sz="700" spc="0"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922446" y="5858455"/>
            <a:ext cx="85090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Symbol"/>
                <a:cs typeface="Symbol"/>
              </a:rPr>
              <a:t>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922446" y="5891699"/>
            <a:ext cx="85090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Symbol"/>
                <a:cs typeface="Symbol"/>
              </a:rPr>
              <a:t>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014184" y="5891699"/>
            <a:ext cx="85090" cy="1930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Symbol"/>
                <a:cs typeface="Symbol"/>
              </a:rPr>
              <a:t></a:t>
            </a:r>
            <a:endParaRPr sz="1200">
              <a:latin typeface="Symbol"/>
              <a:cs typeface="Symbo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803203" y="5599877"/>
            <a:ext cx="295910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50" spc="-20">
                <a:latin typeface="Symbol"/>
                <a:cs typeface="Symbol"/>
              </a:rPr>
              <a:t></a:t>
            </a:r>
            <a:r>
              <a:rPr dirty="0" smtClean="0" sz="1250" spc="114">
                <a:latin typeface="Times New Roman"/>
                <a:cs typeface="Times New Roman"/>
              </a:rPr>
              <a:t> </a:t>
            </a:r>
            <a:r>
              <a:rPr dirty="0" smtClean="0" baseline="13888" sz="1800" spc="0">
                <a:latin typeface="Symbol"/>
                <a:cs typeface="Symbol"/>
              </a:rPr>
              <a:t></a:t>
            </a:r>
            <a:endParaRPr baseline="13888" sz="18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244851" y="1348739"/>
            <a:ext cx="3069336" cy="609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884686" y="1690586"/>
            <a:ext cx="29456" cy="16129"/>
          </a:xfrm>
          <a:custGeom>
            <a:avLst/>
            <a:gdLst/>
            <a:ahLst/>
            <a:cxnLst/>
            <a:rect l="l" t="t" r="r" b="b"/>
            <a:pathLst>
              <a:path w="29456" h="16129">
                <a:moveTo>
                  <a:pt x="0" y="16129"/>
                </a:moveTo>
                <a:lnTo>
                  <a:pt x="29456" y="0"/>
                </a:lnTo>
              </a:path>
            </a:pathLst>
          </a:custGeom>
          <a:ln w="927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914143" y="1694945"/>
            <a:ext cx="41892" cy="98078"/>
          </a:xfrm>
          <a:custGeom>
            <a:avLst/>
            <a:gdLst/>
            <a:ahLst/>
            <a:cxnLst/>
            <a:rect l="l" t="t" r="r" b="b"/>
            <a:pathLst>
              <a:path w="41892" h="98078">
                <a:moveTo>
                  <a:pt x="0" y="0"/>
                </a:moveTo>
                <a:lnTo>
                  <a:pt x="41892" y="98078"/>
                </a:lnTo>
              </a:path>
            </a:pathLst>
          </a:custGeom>
          <a:ln w="1871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961111" y="1510989"/>
            <a:ext cx="55705" cy="282035"/>
          </a:xfrm>
          <a:custGeom>
            <a:avLst/>
            <a:gdLst/>
            <a:ahLst/>
            <a:cxnLst/>
            <a:rect l="l" t="t" r="r" b="b"/>
            <a:pathLst>
              <a:path w="55705" h="282035">
                <a:moveTo>
                  <a:pt x="0" y="282035"/>
                </a:moveTo>
                <a:lnTo>
                  <a:pt x="55705" y="0"/>
                </a:lnTo>
              </a:path>
            </a:pathLst>
          </a:custGeom>
          <a:ln w="964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4016816" y="1510989"/>
            <a:ext cx="445227" cy="0"/>
          </a:xfrm>
          <a:custGeom>
            <a:avLst/>
            <a:gdLst/>
            <a:ahLst/>
            <a:cxnLst/>
            <a:rect l="l" t="t" r="r" b="b"/>
            <a:pathLst>
              <a:path w="445227" h="0">
                <a:moveTo>
                  <a:pt x="0" y="0"/>
                </a:moveTo>
                <a:lnTo>
                  <a:pt x="445227" y="0"/>
                </a:lnTo>
              </a:path>
            </a:pathLst>
          </a:custGeom>
          <a:ln w="915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455164" y="1958339"/>
            <a:ext cx="2654808" cy="8382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956613" y="2346188"/>
            <a:ext cx="148576" cy="0"/>
          </a:xfrm>
          <a:custGeom>
            <a:avLst/>
            <a:gdLst/>
            <a:ahLst/>
            <a:cxnLst/>
            <a:rect l="l" t="t" r="r" b="b"/>
            <a:pathLst>
              <a:path w="148576" h="0">
                <a:moveTo>
                  <a:pt x="0" y="0"/>
                </a:moveTo>
                <a:lnTo>
                  <a:pt x="148576" y="0"/>
                </a:lnTo>
              </a:path>
            </a:pathLst>
          </a:custGeom>
          <a:ln w="85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3319879" y="2539788"/>
            <a:ext cx="23783" cy="15016"/>
          </a:xfrm>
          <a:custGeom>
            <a:avLst/>
            <a:gdLst/>
            <a:ahLst/>
            <a:cxnLst/>
            <a:rect l="l" t="t" r="r" b="b"/>
            <a:pathLst>
              <a:path w="23783" h="15016">
                <a:moveTo>
                  <a:pt x="0" y="15016"/>
                </a:moveTo>
                <a:lnTo>
                  <a:pt x="23783" y="0"/>
                </a:lnTo>
              </a:path>
            </a:pathLst>
          </a:custGeom>
          <a:ln w="831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343662" y="2544251"/>
            <a:ext cx="33802" cy="89291"/>
          </a:xfrm>
          <a:custGeom>
            <a:avLst/>
            <a:gdLst/>
            <a:ahLst/>
            <a:cxnLst/>
            <a:rect l="l" t="t" r="r" b="b"/>
            <a:pathLst>
              <a:path w="33802" h="89291">
                <a:moveTo>
                  <a:pt x="0" y="0"/>
                </a:moveTo>
                <a:lnTo>
                  <a:pt x="33802" y="89291"/>
                </a:lnTo>
              </a:path>
            </a:pathLst>
          </a:custGeom>
          <a:ln w="1540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381545" y="2376217"/>
            <a:ext cx="44947" cy="257325"/>
          </a:xfrm>
          <a:custGeom>
            <a:avLst/>
            <a:gdLst/>
            <a:ahLst/>
            <a:cxnLst/>
            <a:rect l="l" t="t" r="r" b="b"/>
            <a:pathLst>
              <a:path w="44947" h="257325">
                <a:moveTo>
                  <a:pt x="0" y="257325"/>
                </a:moveTo>
                <a:lnTo>
                  <a:pt x="44947" y="0"/>
                </a:lnTo>
              </a:path>
            </a:pathLst>
          </a:custGeom>
          <a:ln w="782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426492" y="2376217"/>
            <a:ext cx="358819" cy="0"/>
          </a:xfrm>
          <a:custGeom>
            <a:avLst/>
            <a:gdLst/>
            <a:ahLst/>
            <a:cxnLst/>
            <a:rect l="l" t="t" r="r" b="b"/>
            <a:pathLst>
              <a:path w="358819" h="0">
                <a:moveTo>
                  <a:pt x="0" y="0"/>
                </a:moveTo>
                <a:lnTo>
                  <a:pt x="358819" y="0"/>
                </a:lnTo>
              </a:path>
            </a:pathLst>
          </a:custGeom>
          <a:ln w="85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300937" y="2346188"/>
            <a:ext cx="499980" cy="0"/>
          </a:xfrm>
          <a:custGeom>
            <a:avLst/>
            <a:gdLst/>
            <a:ahLst/>
            <a:cxnLst/>
            <a:rect l="l" t="t" r="r" b="b"/>
            <a:pathLst>
              <a:path w="499980" h="0">
                <a:moveTo>
                  <a:pt x="0" y="0"/>
                </a:moveTo>
                <a:lnTo>
                  <a:pt x="499980" y="0"/>
                </a:lnTo>
              </a:path>
            </a:pathLst>
          </a:custGeom>
          <a:ln w="85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669068" y="2346188"/>
            <a:ext cx="232046" cy="0"/>
          </a:xfrm>
          <a:custGeom>
            <a:avLst/>
            <a:gdLst/>
            <a:ahLst/>
            <a:cxnLst/>
            <a:rect l="l" t="t" r="r" b="b"/>
            <a:pathLst>
              <a:path w="232046" h="0">
                <a:moveTo>
                  <a:pt x="0" y="0"/>
                </a:moveTo>
                <a:lnTo>
                  <a:pt x="232046" y="0"/>
                </a:lnTo>
              </a:path>
            </a:pathLst>
          </a:custGeom>
          <a:ln w="852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2625851" y="2796539"/>
            <a:ext cx="2313431" cy="4953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824227" y="6978395"/>
            <a:ext cx="188976" cy="166115"/>
          </a:xfrm>
          <a:custGeom>
            <a:avLst/>
            <a:gdLst/>
            <a:ahLst/>
            <a:cxnLst/>
            <a:rect l="l" t="t" r="r" b="b"/>
            <a:pathLst>
              <a:path w="188976" h="166115">
                <a:moveTo>
                  <a:pt x="188976" y="0"/>
                </a:moveTo>
                <a:lnTo>
                  <a:pt x="0" y="0"/>
                </a:lnTo>
                <a:lnTo>
                  <a:pt x="94488" y="166116"/>
                </a:lnTo>
                <a:lnTo>
                  <a:pt x="1889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824227" y="6978395"/>
            <a:ext cx="188976" cy="166115"/>
          </a:xfrm>
          <a:custGeom>
            <a:avLst/>
            <a:gdLst/>
            <a:ahLst/>
            <a:cxnLst/>
            <a:rect l="l" t="t" r="r" b="b"/>
            <a:pathLst>
              <a:path w="188976" h="166115">
                <a:moveTo>
                  <a:pt x="0" y="0"/>
                </a:moveTo>
                <a:lnTo>
                  <a:pt x="188976" y="0"/>
                </a:lnTo>
                <a:lnTo>
                  <a:pt x="94488" y="16611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1919477" y="7062977"/>
            <a:ext cx="0" cy="591184"/>
          </a:xfrm>
          <a:custGeom>
            <a:avLst/>
            <a:gdLst/>
            <a:ahLst/>
            <a:cxnLst/>
            <a:rect l="l" t="t" r="r" b="b"/>
            <a:pathLst>
              <a:path w="0" h="591184">
                <a:moveTo>
                  <a:pt x="0" y="591184"/>
                </a:move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1631442" y="7645145"/>
            <a:ext cx="290194" cy="0"/>
          </a:xfrm>
          <a:custGeom>
            <a:avLst/>
            <a:gdLst/>
            <a:ahLst/>
            <a:cxnLst/>
            <a:rect l="l" t="t" r="r" b="b"/>
            <a:pathLst>
              <a:path w="290194" h="0">
                <a:moveTo>
                  <a:pt x="0" y="0"/>
                </a:moveTo>
                <a:lnTo>
                  <a:pt x="290194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1060703" y="7338059"/>
            <a:ext cx="547116" cy="594360"/>
          </a:xfrm>
          <a:custGeom>
            <a:avLst/>
            <a:gdLst/>
            <a:ahLst/>
            <a:cxnLst/>
            <a:rect l="l" t="t" r="r" b="b"/>
            <a:pathLst>
              <a:path w="547116" h="594359">
                <a:moveTo>
                  <a:pt x="0" y="91186"/>
                </a:moveTo>
                <a:lnTo>
                  <a:pt x="9884" y="49827"/>
                </a:lnTo>
                <a:lnTo>
                  <a:pt x="36310" y="18338"/>
                </a:lnTo>
                <a:lnTo>
                  <a:pt x="74431" y="1534"/>
                </a:lnTo>
                <a:lnTo>
                  <a:pt x="455930" y="0"/>
                </a:lnTo>
                <a:lnTo>
                  <a:pt x="470515" y="1156"/>
                </a:lnTo>
                <a:lnTo>
                  <a:pt x="509119" y="17076"/>
                </a:lnTo>
                <a:lnTo>
                  <a:pt x="536248" y="47928"/>
                </a:lnTo>
                <a:lnTo>
                  <a:pt x="547087" y="88897"/>
                </a:lnTo>
                <a:lnTo>
                  <a:pt x="547116" y="503174"/>
                </a:lnTo>
                <a:lnTo>
                  <a:pt x="545959" y="517759"/>
                </a:lnTo>
                <a:lnTo>
                  <a:pt x="530039" y="556363"/>
                </a:lnTo>
                <a:lnTo>
                  <a:pt x="499187" y="583492"/>
                </a:lnTo>
                <a:lnTo>
                  <a:pt x="458218" y="594331"/>
                </a:lnTo>
                <a:lnTo>
                  <a:pt x="91186" y="594360"/>
                </a:lnTo>
                <a:lnTo>
                  <a:pt x="76615" y="593203"/>
                </a:lnTo>
                <a:lnTo>
                  <a:pt x="38024" y="577283"/>
                </a:lnTo>
                <a:lnTo>
                  <a:pt x="10880" y="546431"/>
                </a:lnTo>
                <a:lnTo>
                  <a:pt x="28" y="505462"/>
                </a:lnTo>
                <a:lnTo>
                  <a:pt x="0" y="9118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094232" y="7415783"/>
            <a:ext cx="480059" cy="4373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745479" y="7362443"/>
            <a:ext cx="547116" cy="594359"/>
          </a:xfrm>
          <a:custGeom>
            <a:avLst/>
            <a:gdLst/>
            <a:ahLst/>
            <a:cxnLst/>
            <a:rect l="l" t="t" r="r" b="b"/>
            <a:pathLst>
              <a:path w="547116" h="594359">
                <a:moveTo>
                  <a:pt x="0" y="91186"/>
                </a:moveTo>
                <a:lnTo>
                  <a:pt x="9873" y="49827"/>
                </a:lnTo>
                <a:lnTo>
                  <a:pt x="36282" y="18338"/>
                </a:lnTo>
                <a:lnTo>
                  <a:pt x="74414" y="1534"/>
                </a:lnTo>
                <a:lnTo>
                  <a:pt x="455930" y="0"/>
                </a:lnTo>
                <a:lnTo>
                  <a:pt x="470515" y="1156"/>
                </a:lnTo>
                <a:lnTo>
                  <a:pt x="509119" y="17076"/>
                </a:lnTo>
                <a:lnTo>
                  <a:pt x="536248" y="47928"/>
                </a:lnTo>
                <a:lnTo>
                  <a:pt x="547087" y="88897"/>
                </a:lnTo>
                <a:lnTo>
                  <a:pt x="547116" y="503174"/>
                </a:lnTo>
                <a:lnTo>
                  <a:pt x="545959" y="517759"/>
                </a:lnTo>
                <a:lnTo>
                  <a:pt x="530039" y="556363"/>
                </a:lnTo>
                <a:lnTo>
                  <a:pt x="499187" y="583492"/>
                </a:lnTo>
                <a:lnTo>
                  <a:pt x="458218" y="594331"/>
                </a:lnTo>
                <a:lnTo>
                  <a:pt x="91186" y="594360"/>
                </a:lnTo>
                <a:lnTo>
                  <a:pt x="76600" y="593203"/>
                </a:lnTo>
                <a:lnTo>
                  <a:pt x="37996" y="577283"/>
                </a:lnTo>
                <a:lnTo>
                  <a:pt x="10867" y="546431"/>
                </a:lnTo>
                <a:lnTo>
                  <a:pt x="28" y="505462"/>
                </a:lnTo>
                <a:lnTo>
                  <a:pt x="0" y="91186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5777484" y="7441691"/>
            <a:ext cx="481584" cy="43738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353811" y="6992111"/>
            <a:ext cx="193548" cy="166116"/>
          </a:xfrm>
          <a:custGeom>
            <a:avLst/>
            <a:gdLst/>
            <a:ahLst/>
            <a:cxnLst/>
            <a:rect l="l" t="t" r="r" b="b"/>
            <a:pathLst>
              <a:path w="193548" h="166116">
                <a:moveTo>
                  <a:pt x="193548" y="0"/>
                </a:moveTo>
                <a:lnTo>
                  <a:pt x="0" y="0"/>
                </a:lnTo>
                <a:lnTo>
                  <a:pt x="96774" y="166116"/>
                </a:lnTo>
                <a:lnTo>
                  <a:pt x="19354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353811" y="6992111"/>
            <a:ext cx="193548" cy="166116"/>
          </a:xfrm>
          <a:custGeom>
            <a:avLst/>
            <a:gdLst/>
            <a:ahLst/>
            <a:cxnLst/>
            <a:rect l="l" t="t" r="r" b="b"/>
            <a:pathLst>
              <a:path w="193548" h="166116">
                <a:moveTo>
                  <a:pt x="0" y="0"/>
                </a:moveTo>
                <a:lnTo>
                  <a:pt x="193548" y="0"/>
                </a:lnTo>
                <a:lnTo>
                  <a:pt x="96774" y="166116"/>
                </a:lnTo>
                <a:lnTo>
                  <a:pt x="0" y="0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5450585" y="7660385"/>
            <a:ext cx="290829" cy="0"/>
          </a:xfrm>
          <a:custGeom>
            <a:avLst/>
            <a:gdLst/>
            <a:ahLst/>
            <a:cxnLst/>
            <a:rect l="l" t="t" r="r" b="b"/>
            <a:pathLst>
              <a:path w="290829" h="0">
                <a:moveTo>
                  <a:pt x="0" y="0"/>
                </a:moveTo>
                <a:lnTo>
                  <a:pt x="290829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5450585" y="7064502"/>
            <a:ext cx="0" cy="593090"/>
          </a:xfrm>
          <a:custGeom>
            <a:avLst/>
            <a:gdLst/>
            <a:ahLst/>
            <a:cxnLst/>
            <a:rect l="l" t="t" r="r" b="b"/>
            <a:pathLst>
              <a:path w="0" h="593090">
                <a:moveTo>
                  <a:pt x="0" y="593090"/>
                </a:moveTo>
                <a:lnTo>
                  <a:pt x="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2724911" y="6923531"/>
            <a:ext cx="1807464" cy="2042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444500" y="2907856"/>
            <a:ext cx="6674484" cy="4229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6985">
              <a:lnSpc>
                <a:spcPct val="100000"/>
              </a:lnSpc>
            </a:pPr>
            <a:r>
              <a:rPr dirty="0" smtClean="0" sz="1550" spc="260" i="1">
                <a:latin typeface="Times New Roman"/>
                <a:cs typeface="Times New Roman"/>
              </a:rPr>
              <a:t>u</a:t>
            </a:r>
            <a:r>
              <a:rPr dirty="0" smtClean="0" sz="1550" spc="100" i="1">
                <a:latin typeface="Times New Roman"/>
                <a:cs typeface="Times New Roman"/>
              </a:rPr>
              <a:t> </a:t>
            </a:r>
            <a:r>
              <a:rPr dirty="0" smtClean="0" sz="1550" spc="285">
                <a:latin typeface="Symbol"/>
                <a:cs typeface="Symbol"/>
              </a:rPr>
              <a:t></a:t>
            </a:r>
            <a:r>
              <a:rPr dirty="0" smtClean="0" sz="1550" spc="-10">
                <a:latin typeface="Times New Roman"/>
                <a:cs typeface="Times New Roman"/>
              </a:rPr>
              <a:t> </a:t>
            </a:r>
            <a:r>
              <a:rPr dirty="0" smtClean="0" sz="1550" spc="229" i="1">
                <a:latin typeface="Times New Roman"/>
                <a:cs typeface="Times New Roman"/>
              </a:rPr>
              <a:t>c</a:t>
            </a:r>
            <a:r>
              <a:rPr dirty="0" smtClean="0" sz="1550" spc="60" i="1">
                <a:latin typeface="Times New Roman"/>
                <a:cs typeface="Times New Roman"/>
              </a:rPr>
              <a:t> </a:t>
            </a:r>
            <a:r>
              <a:rPr dirty="0" smtClean="0" sz="1550" spc="285">
                <a:latin typeface="Symbol"/>
                <a:cs typeface="Symbol"/>
              </a:rPr>
              <a:t></a:t>
            </a:r>
            <a:r>
              <a:rPr dirty="0" smtClean="0" sz="1550" spc="-35">
                <a:latin typeface="Times New Roman"/>
                <a:cs typeface="Times New Roman"/>
              </a:rPr>
              <a:t> </a:t>
            </a:r>
            <a:r>
              <a:rPr dirty="0" smtClean="0" sz="1550" spc="340">
                <a:latin typeface="Times New Roman"/>
                <a:cs typeface="Times New Roman"/>
              </a:rPr>
              <a:t>3</a:t>
            </a:r>
            <a:r>
              <a:rPr dirty="0" smtClean="0" sz="1550" spc="290">
                <a:latin typeface="Symbol"/>
                <a:cs typeface="Symbol"/>
              </a:rPr>
              <a:t></a:t>
            </a:r>
            <a:r>
              <a:rPr dirty="0" smtClean="0" sz="1550" spc="215">
                <a:latin typeface="Times New Roman"/>
                <a:cs typeface="Times New Roman"/>
              </a:rPr>
              <a:t>1</a:t>
            </a:r>
            <a:r>
              <a:rPr dirty="0" smtClean="0" sz="1550" spc="235">
                <a:latin typeface="Times New Roman"/>
                <a:cs typeface="Times New Roman"/>
              </a:rPr>
              <a:t>0</a:t>
            </a:r>
            <a:r>
              <a:rPr dirty="0" smtClean="0" baseline="43209" sz="1350" spc="232">
                <a:latin typeface="Times New Roman"/>
                <a:cs typeface="Times New Roman"/>
              </a:rPr>
              <a:t>8</a:t>
            </a:r>
            <a:r>
              <a:rPr dirty="0" smtClean="0" baseline="43209" sz="1350" spc="232">
                <a:latin typeface="Times New Roman"/>
                <a:cs typeface="Times New Roman"/>
              </a:rPr>
              <a:t> </a:t>
            </a:r>
            <a:r>
              <a:rPr dirty="0" smtClean="0" baseline="43209" sz="1350" spc="-30">
                <a:latin typeface="Times New Roman"/>
                <a:cs typeface="Times New Roman"/>
              </a:rPr>
              <a:t> </a:t>
            </a:r>
            <a:r>
              <a:rPr dirty="0" smtClean="0" sz="1550" spc="380" i="1">
                <a:latin typeface="Times New Roman"/>
                <a:cs typeface="Times New Roman"/>
              </a:rPr>
              <a:t>m</a:t>
            </a:r>
            <a:r>
              <a:rPr dirty="0" smtClean="0" sz="1550" spc="-150" i="1">
                <a:latin typeface="Times New Roman"/>
                <a:cs typeface="Times New Roman"/>
              </a:rPr>
              <a:t> </a:t>
            </a:r>
            <a:r>
              <a:rPr dirty="0" smtClean="0" sz="1550" spc="145">
                <a:latin typeface="Times New Roman"/>
                <a:cs typeface="Times New Roman"/>
              </a:rPr>
              <a:t>/</a:t>
            </a:r>
            <a:r>
              <a:rPr dirty="0" smtClean="0" sz="1550" spc="-30">
                <a:latin typeface="Times New Roman"/>
                <a:cs typeface="Times New Roman"/>
              </a:rPr>
              <a:t> </a:t>
            </a:r>
            <a:r>
              <a:rPr dirty="0" smtClean="0" sz="1550" spc="204" i="1">
                <a:latin typeface="Times New Roman"/>
                <a:cs typeface="Times New Roman"/>
              </a:rPr>
              <a:t>s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56"/>
              </a:spcBef>
            </a:pPr>
            <a:endParaRPr sz="1200"/>
          </a:p>
          <a:p>
            <a:pPr marL="241300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2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5" b="1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Ra</a:t>
            </a:r>
            <a:r>
              <a:rPr dirty="0" smtClean="0" sz="1600" spc="-10" b="1" u="heavy">
                <a:latin typeface="Times New Roman"/>
                <a:cs typeface="Times New Roman"/>
              </a:rPr>
              <a:t>dio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Channel</a:t>
            </a:r>
            <a:endParaRPr sz="1600">
              <a:latin typeface="Times New Roman"/>
              <a:cs typeface="Times New Roman"/>
            </a:endParaRPr>
          </a:p>
          <a:p>
            <a:pPr algn="just" marL="12700" marR="17145">
              <a:lnSpc>
                <a:spcPts val="1610"/>
              </a:lnSpc>
              <a:spcBef>
                <a:spcPts val="335"/>
              </a:spcBef>
            </a:pPr>
            <a:r>
              <a:rPr dirty="0" smtClean="0" sz="1400" b="1">
                <a:latin typeface="Times New Roman"/>
                <a:cs typeface="Times New Roman"/>
              </a:rPr>
              <a:t>Sig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 </a:t>
            </a:r>
            <a:r>
              <a:rPr dirty="0" smtClean="0" sz="1400" spc="2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 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is 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ased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rt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g 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al 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ls</a:t>
            </a:r>
            <a:r>
              <a:rPr dirty="0" smtClean="0" sz="1400" spc="0" b="1">
                <a:latin typeface="Times New Roman"/>
                <a:cs typeface="Times New Roman"/>
              </a:rPr>
              <a:t> gene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by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ns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itter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ect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agnetic wav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s,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wav</a:t>
            </a:r>
            <a:r>
              <a:rPr dirty="0" smtClean="0" sz="1400" spc="-1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spa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 and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er</a:t>
            </a:r>
            <a:r>
              <a:rPr dirty="0" smtClean="0" sz="1400" spc="-5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5" b="1"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k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into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ele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tr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he rec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ver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de of the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550"/>
              </a:lnSpc>
              <a:spcBef>
                <a:spcPts val="35"/>
              </a:spcBef>
            </a:pPr>
            <a:endParaRPr sz="550"/>
          </a:p>
          <a:p>
            <a:pPr algn="just" marL="12700" marR="12700">
              <a:lnSpc>
                <a:spcPts val="161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The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cha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 outp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p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ium</a:t>
            </a:r>
            <a:r>
              <a:rPr dirty="0" smtClean="0" sz="1400" spc="0">
                <a:latin typeface="Times New Roman"/>
                <a:cs typeface="Times New Roman"/>
              </a:rPr>
              <a:t> 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 chann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ir 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les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s,  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 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 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 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el.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ce,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receiv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pro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ch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10" b="1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10"/>
              </a:spcBef>
            </a:pPr>
            <a:r>
              <a:rPr dirty="0" smtClean="0" sz="1400" b="1">
                <a:latin typeface="Times New Roman"/>
                <a:cs typeface="Times New Roman"/>
              </a:rPr>
              <a:t>The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pro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ion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ann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15" b="1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the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antenn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10" b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 </a:t>
            </a:r>
            <a:r>
              <a:rPr dirty="0" smtClean="0" sz="1400" spc="-13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ch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nnel </a:t>
            </a:r>
            <a:r>
              <a:rPr dirty="0" smtClean="0" sz="1400" spc="-13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b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15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dth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el.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ee 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  <a:spcBef>
                <a:spcPts val="33"/>
              </a:spcBef>
            </a:pPr>
            <a:endParaRPr sz="1000"/>
          </a:p>
          <a:p>
            <a:pPr algn="ctr" marR="30734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604765" y="7030973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2077973" y="7030973"/>
            <a:ext cx="685800" cy="0"/>
          </a:xfrm>
          <a:custGeom>
            <a:avLst/>
            <a:gdLst/>
            <a:ahLst/>
            <a:cxnLst/>
            <a:rect l="l" t="t" r="r" b="b"/>
            <a:pathLst>
              <a:path w="685800" h="0">
                <a:moveTo>
                  <a:pt x="0" y="0"/>
                </a:moveTo>
                <a:lnTo>
                  <a:pt x="685800" y="0"/>
                </a:lnTo>
              </a:path>
            </a:pathLst>
          </a:custGeom>
          <a:ln w="1981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325370" y="7321260"/>
            <a:ext cx="2913380" cy="94741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18185" marR="1052195" indent="158115">
              <a:lnSpc>
                <a:spcPct val="1571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ntenn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han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el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43"/>
              </a:spcBef>
            </a:pPr>
            <a:endParaRPr sz="600"/>
          </a:p>
          <a:p>
            <a:pPr marL="12700">
              <a:lnSpc>
                <a:spcPct val="100000"/>
              </a:lnSpc>
            </a:pPr>
            <a:r>
              <a:rPr dirty="0" smtClean="0" sz="1200" spc="-15" b="1">
                <a:latin typeface="Times New Roman"/>
                <a:cs typeface="Times New Roman"/>
              </a:rPr>
              <a:t>F</a:t>
            </a:r>
            <a:r>
              <a:rPr dirty="0" smtClean="0" sz="1200" spc="0" b="1">
                <a:latin typeface="Times New Roman"/>
                <a:cs typeface="Times New Roman"/>
              </a:rPr>
              <a:t>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(1) </a:t>
            </a:r>
            <a:r>
              <a:rPr dirty="0" smtClean="0" sz="1200" spc="-10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Radio and P</a:t>
            </a:r>
            <a:r>
              <a:rPr dirty="0" smtClean="0" sz="1200" spc="-10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opagation Cha</a:t>
            </a:r>
            <a:r>
              <a:rPr dirty="0" smtClean="0" sz="1200" spc="5" b="1">
                <a:latin typeface="Times New Roman"/>
                <a:cs typeface="Times New Roman"/>
              </a:rPr>
              <a:t>n</a:t>
            </a:r>
            <a:r>
              <a:rPr dirty="0" smtClean="0" sz="1200" spc="0" b="1">
                <a:latin typeface="Times New Roman"/>
                <a:cs typeface="Times New Roman"/>
              </a:rPr>
              <a:t>n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ls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4500" y="8324341"/>
            <a:ext cx="6421755" cy="144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dvantages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 the radio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inc</a:t>
            </a:r>
            <a:r>
              <a:rPr dirty="0" smtClean="0" sz="1400" spc="5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ude: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>
              <a:lnSpc>
                <a:spcPts val="1000"/>
              </a:lnSpc>
            </a:pPr>
            <a:endParaRPr sz="1000"/>
          </a:p>
          <a:p>
            <a:pPr marL="12700" marR="4007485">
              <a:lnSpc>
                <a:spcPts val="1610"/>
              </a:lnSpc>
            </a:pP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over lar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ecrea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stallation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marL="205740" indent="-193675">
              <a:lnSpc>
                <a:spcPts val="1565"/>
              </a:lnSpc>
              <a:buFont typeface="Times New Roman"/>
              <a:buAutoNum type="arabicPlain" startAt="3"/>
              <a:tabLst>
                <a:tab pos="20574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Be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stalled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fas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co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05740" indent="-193675">
              <a:lnSpc>
                <a:spcPts val="1610"/>
              </a:lnSpc>
              <a:buFont typeface="Times New Roman"/>
              <a:buAutoNum type="arabicPlain" startAt="3"/>
              <a:tabLst>
                <a:tab pos="20574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Be easily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re-installed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new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ions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05740" indent="-193675">
              <a:lnSpc>
                <a:spcPts val="1610"/>
              </a:lnSpc>
              <a:buFont typeface="Times New Roman"/>
              <a:buAutoNum type="arabicPlain" startAt="3"/>
              <a:tabLst>
                <a:tab pos="20574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er (subscr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ber)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 re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18178" y="1490509"/>
            <a:ext cx="1790064" cy="329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716280" algn="l"/>
              </a:tabLst>
            </a:pPr>
            <a:r>
              <a:rPr dirty="0" smtClean="0" sz="1850" spc="10">
                <a:latin typeface="Symbol"/>
                <a:cs typeface="Symbol"/>
              </a:rPr>
              <a:t></a:t>
            </a:r>
            <a:r>
              <a:rPr dirty="0" smtClean="0" sz="1850" spc="135">
                <a:latin typeface="Times New Roman"/>
                <a:cs typeface="Times New Roman"/>
              </a:rPr>
              <a:t> </a:t>
            </a:r>
            <a:r>
              <a:rPr dirty="0" smtClean="0" sz="1750" spc="55">
                <a:latin typeface="Symbol"/>
                <a:cs typeface="Symbol"/>
              </a:rPr>
              <a:t></a:t>
            </a:r>
            <a:r>
              <a:rPr dirty="0" smtClean="0" sz="1750" spc="-175">
                <a:latin typeface="Times New Roman"/>
                <a:cs typeface="Times New Roman"/>
              </a:rPr>
              <a:t> </a:t>
            </a:r>
            <a:r>
              <a:rPr dirty="0" smtClean="0" sz="1850" spc="10">
                <a:latin typeface="Symbol"/>
                <a:cs typeface="Symbol"/>
              </a:rPr>
              <a:t></a:t>
            </a:r>
            <a:r>
              <a:rPr dirty="0" smtClean="0" sz="1850" spc="10">
                <a:latin typeface="Times New Roman"/>
                <a:cs typeface="Times New Roman"/>
              </a:rPr>
              <a:t>	</a:t>
            </a:r>
            <a:r>
              <a:rPr dirty="0" smtClean="0" sz="1850" spc="25">
                <a:latin typeface="Symbol"/>
                <a:cs typeface="Symbol"/>
              </a:rPr>
              <a:t></a:t>
            </a:r>
            <a:r>
              <a:rPr dirty="0" smtClean="0" baseline="-25000" sz="1500" spc="37">
                <a:latin typeface="Times New Roman"/>
                <a:cs typeface="Times New Roman"/>
              </a:rPr>
              <a:t>0</a:t>
            </a:r>
            <a:r>
              <a:rPr dirty="0" smtClean="0" sz="1850" spc="130">
                <a:latin typeface="Symbol"/>
                <a:cs typeface="Symbol"/>
              </a:rPr>
              <a:t></a:t>
            </a:r>
            <a:r>
              <a:rPr dirty="0" smtClean="0" baseline="-25000" sz="1500" spc="67">
                <a:latin typeface="Times New Roman"/>
                <a:cs typeface="Times New Roman"/>
              </a:rPr>
              <a:t>0</a:t>
            </a:r>
            <a:r>
              <a:rPr dirty="0" smtClean="0" baseline="-25000" sz="1500" spc="67">
                <a:latin typeface="Times New Roman"/>
                <a:cs typeface="Times New Roman"/>
              </a:rPr>
              <a:t>  </a:t>
            </a:r>
            <a:r>
              <a:rPr dirty="0" smtClean="0" baseline="-25000" sz="1500" spc="-44">
                <a:latin typeface="Times New Roman"/>
                <a:cs typeface="Times New Roman"/>
              </a:rPr>
              <a:t> </a:t>
            </a:r>
            <a:r>
              <a:rPr dirty="0" smtClean="0" sz="1750" spc="55">
                <a:latin typeface="Symbol"/>
                <a:cs typeface="Symbol"/>
              </a:rPr>
              <a:t></a:t>
            </a:r>
            <a:r>
              <a:rPr dirty="0" smtClean="0" sz="1750" spc="-175">
                <a:latin typeface="Times New Roman"/>
                <a:cs typeface="Times New Roman"/>
              </a:rPr>
              <a:t> </a:t>
            </a:r>
            <a:r>
              <a:rPr dirty="0" smtClean="0" sz="1850" spc="10">
                <a:latin typeface="Symbol"/>
                <a:cs typeface="Symbol"/>
              </a:rPr>
              <a:t></a:t>
            </a:r>
            <a:r>
              <a:rPr dirty="0" smtClean="0" sz="1850" spc="-145">
                <a:latin typeface="Times New Roman"/>
                <a:cs typeface="Times New Roman"/>
              </a:rPr>
              <a:t> </a:t>
            </a:r>
            <a:r>
              <a:rPr dirty="0" smtClean="0" sz="1750" spc="25">
                <a:latin typeface="Times New Roman"/>
                <a:cs typeface="Times New Roman"/>
              </a:rPr>
              <a:t>/</a:t>
            </a:r>
            <a:r>
              <a:rPr dirty="0" smtClean="0" sz="1750" spc="-170">
                <a:latin typeface="Times New Roman"/>
                <a:cs typeface="Times New Roman"/>
              </a:rPr>
              <a:t> </a:t>
            </a:r>
            <a:r>
              <a:rPr dirty="0" smtClean="0" sz="1750" spc="45" i="1">
                <a:latin typeface="Times New Roman"/>
                <a:cs typeface="Times New Roman"/>
              </a:rPr>
              <a:t>c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440748" y="1490509"/>
            <a:ext cx="687705" cy="2921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850" spc="10">
                <a:latin typeface="Symbol"/>
                <a:cs typeface="Symbol"/>
              </a:rPr>
              <a:t></a:t>
            </a:r>
            <a:r>
              <a:rPr dirty="0" smtClean="0" sz="1850" spc="95">
                <a:latin typeface="Times New Roman"/>
                <a:cs typeface="Times New Roman"/>
              </a:rPr>
              <a:t> </a:t>
            </a:r>
            <a:r>
              <a:rPr dirty="0" smtClean="0" sz="1750" spc="55">
                <a:latin typeface="Symbol"/>
                <a:cs typeface="Symbol"/>
              </a:rPr>
              <a:t></a:t>
            </a:r>
            <a:r>
              <a:rPr dirty="0" smtClean="0" sz="1750" spc="-90">
                <a:latin typeface="Times New Roman"/>
                <a:cs typeface="Times New Roman"/>
              </a:rPr>
              <a:t> </a:t>
            </a:r>
            <a:r>
              <a:rPr dirty="0" smtClean="0" sz="1750" spc="50">
                <a:latin typeface="Times New Roman"/>
                <a:cs typeface="Times New Roman"/>
              </a:rPr>
              <a:t>0</a:t>
            </a:r>
            <a:r>
              <a:rPr dirty="0" smtClean="0" sz="1750" spc="50">
                <a:latin typeface="Times New Roman"/>
                <a:cs typeface="Times New Roman"/>
              </a:rPr>
              <a:t> </a:t>
            </a:r>
            <a:r>
              <a:rPr dirty="0" smtClean="0" sz="1750" spc="-185">
                <a:latin typeface="Times New Roman"/>
                <a:cs typeface="Times New Roman"/>
              </a:rPr>
              <a:t> </a:t>
            </a:r>
            <a:r>
              <a:rPr dirty="0" smtClean="0" sz="1750" spc="25">
                <a:latin typeface="Times New Roman"/>
                <a:cs typeface="Times New Roman"/>
              </a:rPr>
              <a:t>,</a:t>
            </a:r>
            <a:endParaRPr sz="17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354738" y="2052363"/>
            <a:ext cx="526415" cy="556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r" marR="12700">
              <a:lnSpc>
                <a:spcPct val="100000"/>
              </a:lnSpc>
            </a:pPr>
            <a:r>
              <a:rPr dirty="0" smtClean="0" baseline="-32679" sz="2550" spc="-187">
                <a:latin typeface="Symbol"/>
                <a:cs typeface="Symbol"/>
              </a:rPr>
              <a:t></a:t>
            </a:r>
            <a:r>
              <a:rPr dirty="0" smtClean="0" baseline="-32679" sz="2550" spc="-30">
                <a:latin typeface="Times New Roman"/>
                <a:cs typeface="Times New Roman"/>
              </a:rPr>
              <a:t> </a:t>
            </a:r>
            <a:r>
              <a:rPr dirty="0" smtClean="0" baseline="-34722" sz="2400" spc="-112">
                <a:latin typeface="Symbol"/>
                <a:cs typeface="Symbol"/>
              </a:rPr>
              <a:t></a:t>
            </a:r>
            <a:r>
              <a:rPr dirty="0" smtClean="0" baseline="-34722" sz="2400" spc="52">
                <a:latin typeface="Times New Roman"/>
                <a:cs typeface="Times New Roman"/>
              </a:rPr>
              <a:t> </a:t>
            </a:r>
            <a:r>
              <a:rPr dirty="0" smtClean="0" sz="1600" spc="-150">
                <a:latin typeface="Times New Roman"/>
                <a:cs typeface="Times New Roman"/>
              </a:rPr>
              <a:t>2</a:t>
            </a:r>
            <a:r>
              <a:rPr dirty="0" smtClean="0" sz="1700" spc="-125">
                <a:latin typeface="Symbol"/>
                <a:cs typeface="Symbol"/>
              </a:rPr>
              <a:t></a:t>
            </a:r>
            <a:endParaRPr sz="1700">
              <a:latin typeface="Symbol"/>
              <a:cs typeface="Symbol"/>
            </a:endParaRPr>
          </a:p>
          <a:p>
            <a:pPr algn="r" marR="51435">
              <a:lnSpc>
                <a:spcPct val="100000"/>
              </a:lnSpc>
              <a:spcBef>
                <a:spcPts val="240"/>
              </a:spcBef>
            </a:pPr>
            <a:r>
              <a:rPr dirty="0" smtClean="0" sz="1700" spc="-125">
                <a:latin typeface="Symbol"/>
                <a:cs typeface="Symbol"/>
              </a:rPr>
              <a:t>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428272" y="2355951"/>
            <a:ext cx="344170" cy="3035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700" spc="-100">
                <a:latin typeface="Symbol"/>
                <a:cs typeface="Symbol"/>
              </a:rPr>
              <a:t></a:t>
            </a:r>
            <a:r>
              <a:rPr dirty="0" smtClean="0" baseline="-23391" sz="1425" spc="-89">
                <a:latin typeface="Times New Roman"/>
                <a:cs typeface="Times New Roman"/>
              </a:rPr>
              <a:t>0</a:t>
            </a:r>
            <a:r>
              <a:rPr dirty="0" smtClean="0" sz="1700" spc="15">
                <a:latin typeface="Symbol"/>
                <a:cs typeface="Symbol"/>
              </a:rPr>
              <a:t></a:t>
            </a:r>
            <a:r>
              <a:rPr dirty="0" smtClean="0" baseline="-23391" sz="1425" spc="-75">
                <a:latin typeface="Times New Roman"/>
                <a:cs typeface="Times New Roman"/>
              </a:rPr>
              <a:t>0</a:t>
            </a:r>
            <a:endParaRPr baseline="-23391" sz="1425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56402" y="2181828"/>
            <a:ext cx="614045" cy="4279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ts val="1810"/>
              </a:lnSpc>
            </a:pPr>
            <a:r>
              <a:rPr dirty="0" smtClean="0" sz="1600" spc="-65" i="1">
                <a:latin typeface="Times New Roman"/>
                <a:cs typeface="Times New Roman"/>
              </a:rPr>
              <a:t>u</a:t>
            </a:r>
            <a:r>
              <a:rPr dirty="0" smtClean="0" sz="1600" spc="-30" i="1">
                <a:latin typeface="Times New Roman"/>
                <a:cs typeface="Times New Roman"/>
              </a:rPr>
              <a:t> </a:t>
            </a:r>
            <a:r>
              <a:rPr dirty="0" smtClean="0" sz="1600" spc="-75">
                <a:latin typeface="Symbol"/>
                <a:cs typeface="Symbol"/>
              </a:rPr>
              <a:t></a:t>
            </a:r>
            <a:r>
              <a:rPr dirty="0" smtClean="0" sz="1600" spc="-40">
                <a:latin typeface="Times New Roman"/>
                <a:cs typeface="Times New Roman"/>
              </a:rPr>
              <a:t> </a:t>
            </a:r>
            <a:r>
              <a:rPr dirty="0" smtClean="0" baseline="32679" sz="2550" spc="-232">
                <a:latin typeface="Symbol"/>
                <a:cs typeface="Symbol"/>
              </a:rPr>
              <a:t></a:t>
            </a:r>
            <a:r>
              <a:rPr dirty="0" smtClean="0" baseline="32679" sz="2550" spc="142">
                <a:latin typeface="Times New Roman"/>
                <a:cs typeface="Times New Roman"/>
              </a:rPr>
              <a:t> </a:t>
            </a:r>
            <a:r>
              <a:rPr dirty="0" smtClean="0" sz="1600" spc="-75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  <a:p>
            <a:pPr algn="ctr" marL="120650">
              <a:lnSpc>
                <a:spcPts val="1495"/>
              </a:lnSpc>
            </a:pPr>
            <a:r>
              <a:rPr dirty="0" smtClean="0" sz="1700" spc="-125">
                <a:latin typeface="Symbol"/>
                <a:cs typeface="Symbol"/>
              </a:rPr>
              <a:t></a:t>
            </a:r>
            <a:endParaRPr sz="1700">
              <a:latin typeface="Symbol"/>
              <a:cs typeface="Symbo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836881" y="2194528"/>
            <a:ext cx="374650" cy="256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75">
                <a:latin typeface="Symbol"/>
                <a:cs typeface="Symbol"/>
              </a:rPr>
              <a:t></a:t>
            </a:r>
            <a:r>
              <a:rPr dirty="0" smtClean="0" sz="1600" spc="-105">
                <a:latin typeface="Times New Roman"/>
                <a:cs typeface="Times New Roman"/>
              </a:rPr>
              <a:t> </a:t>
            </a:r>
            <a:r>
              <a:rPr dirty="0" smtClean="0" sz="1600" spc="-60" i="1">
                <a:latin typeface="Times New Roman"/>
                <a:cs typeface="Times New Roman"/>
              </a:rPr>
              <a:t>c</a:t>
            </a:r>
            <a:r>
              <a:rPr dirty="0" smtClean="0" sz="1600" spc="-60" i="1">
                <a:latin typeface="Times New Roman"/>
                <a:cs typeface="Times New Roman"/>
              </a:rPr>
              <a:t> </a:t>
            </a:r>
            <a:r>
              <a:rPr dirty="0" smtClean="0" sz="1600" spc="-195" i="1">
                <a:latin typeface="Times New Roman"/>
                <a:cs typeface="Times New Roman"/>
              </a:rPr>
              <a:t> </a:t>
            </a:r>
            <a:r>
              <a:rPr dirty="0" smtClean="0" sz="1600" spc="-35">
                <a:latin typeface="Times New Roman"/>
                <a:cs typeface="Times New Roman"/>
              </a:rPr>
              <a:t>,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91796" y="2065063"/>
            <a:ext cx="119380" cy="2565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65">
                <a:latin typeface="Times New Roman"/>
                <a:cs typeface="Times New Roman"/>
              </a:rPr>
              <a:t>1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234236" y="7550784"/>
            <a:ext cx="20447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Tx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915405" y="7576692"/>
            <a:ext cx="211454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spc="-5" b="1">
                <a:latin typeface="Times New Roman"/>
                <a:cs typeface="Times New Roman"/>
              </a:rPr>
              <a:t>Rx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953511" y="7786115"/>
            <a:ext cx="1324356" cy="30327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658873" y="7754873"/>
            <a:ext cx="4000500" cy="76200"/>
          </a:xfrm>
          <a:custGeom>
            <a:avLst/>
            <a:gdLst/>
            <a:ahLst/>
            <a:cxnLst/>
            <a:rect l="l" t="t" r="r" b="b"/>
            <a:pathLst>
              <a:path w="4000500" h="76200">
                <a:moveTo>
                  <a:pt x="76200" y="0"/>
                </a:moveTo>
                <a:lnTo>
                  <a:pt x="0" y="38099"/>
                </a:lnTo>
                <a:lnTo>
                  <a:pt x="76200" y="76199"/>
                </a:lnTo>
                <a:lnTo>
                  <a:pt x="76200" y="48005"/>
                </a:lnTo>
                <a:lnTo>
                  <a:pt x="63500" y="48005"/>
                </a:lnTo>
                <a:lnTo>
                  <a:pt x="63500" y="28193"/>
                </a:lnTo>
                <a:lnTo>
                  <a:pt x="76200" y="28193"/>
                </a:lnTo>
                <a:lnTo>
                  <a:pt x="76200" y="0"/>
                </a:lnTo>
                <a:close/>
              </a:path>
              <a:path w="4000500" h="76200">
                <a:moveTo>
                  <a:pt x="3924300" y="0"/>
                </a:moveTo>
                <a:lnTo>
                  <a:pt x="3924300" y="76199"/>
                </a:lnTo>
                <a:lnTo>
                  <a:pt x="3980688" y="48005"/>
                </a:lnTo>
                <a:lnTo>
                  <a:pt x="3937000" y="48005"/>
                </a:lnTo>
                <a:lnTo>
                  <a:pt x="3937000" y="28193"/>
                </a:lnTo>
                <a:lnTo>
                  <a:pt x="3980688" y="28193"/>
                </a:lnTo>
                <a:lnTo>
                  <a:pt x="3924300" y="0"/>
                </a:lnTo>
                <a:close/>
              </a:path>
              <a:path w="4000500" h="76200">
                <a:moveTo>
                  <a:pt x="76200" y="28193"/>
                </a:moveTo>
                <a:lnTo>
                  <a:pt x="63500" y="28193"/>
                </a:lnTo>
                <a:lnTo>
                  <a:pt x="63500" y="48005"/>
                </a:lnTo>
                <a:lnTo>
                  <a:pt x="76200" y="48005"/>
                </a:lnTo>
                <a:lnTo>
                  <a:pt x="76200" y="28193"/>
                </a:lnTo>
                <a:close/>
              </a:path>
              <a:path w="4000500" h="76200">
                <a:moveTo>
                  <a:pt x="3924300" y="28193"/>
                </a:moveTo>
                <a:lnTo>
                  <a:pt x="76200" y="28193"/>
                </a:lnTo>
                <a:lnTo>
                  <a:pt x="76200" y="48005"/>
                </a:lnTo>
                <a:lnTo>
                  <a:pt x="3924300" y="48005"/>
                </a:lnTo>
                <a:lnTo>
                  <a:pt x="3924300" y="28193"/>
                </a:lnTo>
                <a:close/>
              </a:path>
              <a:path w="4000500" h="76200">
                <a:moveTo>
                  <a:pt x="3980688" y="28193"/>
                </a:moveTo>
                <a:lnTo>
                  <a:pt x="3937000" y="28193"/>
                </a:lnTo>
                <a:lnTo>
                  <a:pt x="3937000" y="48005"/>
                </a:lnTo>
                <a:lnTo>
                  <a:pt x="3980688" y="48005"/>
                </a:lnTo>
                <a:lnTo>
                  <a:pt x="4000500" y="38099"/>
                </a:lnTo>
                <a:lnTo>
                  <a:pt x="3980688" y="2819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073401" y="7125080"/>
            <a:ext cx="987298" cy="355219"/>
          </a:xfrm>
          <a:custGeom>
            <a:avLst/>
            <a:gdLst/>
            <a:ahLst/>
            <a:cxnLst/>
            <a:rect l="l" t="t" r="r" b="b"/>
            <a:pathLst>
              <a:path w="987298" h="355219">
                <a:moveTo>
                  <a:pt x="56505" y="31341"/>
                </a:moveTo>
                <a:lnTo>
                  <a:pt x="37302" y="35442"/>
                </a:lnTo>
                <a:lnTo>
                  <a:pt x="50347" y="50157"/>
                </a:lnTo>
                <a:lnTo>
                  <a:pt x="981202" y="355219"/>
                </a:lnTo>
                <a:lnTo>
                  <a:pt x="987298" y="336422"/>
                </a:lnTo>
                <a:lnTo>
                  <a:pt x="56505" y="31341"/>
                </a:lnTo>
                <a:close/>
              </a:path>
              <a:path w="987298" h="355219">
                <a:moveTo>
                  <a:pt x="108204" y="0"/>
                </a:moveTo>
                <a:lnTo>
                  <a:pt x="0" y="23240"/>
                </a:lnTo>
                <a:lnTo>
                  <a:pt x="69850" y="101853"/>
                </a:lnTo>
                <a:lnTo>
                  <a:pt x="73406" y="106044"/>
                </a:lnTo>
                <a:lnTo>
                  <a:pt x="79629" y="106299"/>
                </a:lnTo>
                <a:lnTo>
                  <a:pt x="83820" y="102742"/>
                </a:lnTo>
                <a:lnTo>
                  <a:pt x="87884" y="99060"/>
                </a:lnTo>
                <a:lnTo>
                  <a:pt x="88265" y="92837"/>
                </a:lnTo>
                <a:lnTo>
                  <a:pt x="84581" y="88773"/>
                </a:lnTo>
                <a:lnTo>
                  <a:pt x="50347" y="50157"/>
                </a:lnTo>
                <a:lnTo>
                  <a:pt x="15493" y="38735"/>
                </a:lnTo>
                <a:lnTo>
                  <a:pt x="21717" y="19938"/>
                </a:lnTo>
                <a:lnTo>
                  <a:pt x="109889" y="19938"/>
                </a:lnTo>
                <a:lnTo>
                  <a:pt x="112268" y="19430"/>
                </a:lnTo>
                <a:lnTo>
                  <a:pt x="115697" y="14097"/>
                </a:lnTo>
                <a:lnTo>
                  <a:pt x="113411" y="3428"/>
                </a:lnTo>
                <a:lnTo>
                  <a:pt x="108204" y="0"/>
                </a:lnTo>
                <a:close/>
              </a:path>
              <a:path w="987298" h="355219">
                <a:moveTo>
                  <a:pt x="21717" y="19938"/>
                </a:moveTo>
                <a:lnTo>
                  <a:pt x="15493" y="38735"/>
                </a:lnTo>
                <a:lnTo>
                  <a:pt x="50347" y="50157"/>
                </a:lnTo>
                <a:lnTo>
                  <a:pt x="40446" y="38988"/>
                </a:lnTo>
                <a:lnTo>
                  <a:pt x="20700" y="38988"/>
                </a:lnTo>
                <a:lnTo>
                  <a:pt x="26035" y="22732"/>
                </a:lnTo>
                <a:lnTo>
                  <a:pt x="30241" y="22732"/>
                </a:lnTo>
                <a:lnTo>
                  <a:pt x="21717" y="19938"/>
                </a:lnTo>
                <a:close/>
              </a:path>
              <a:path w="987298" h="355219">
                <a:moveTo>
                  <a:pt x="26035" y="22732"/>
                </a:moveTo>
                <a:lnTo>
                  <a:pt x="20700" y="38988"/>
                </a:lnTo>
                <a:lnTo>
                  <a:pt x="37302" y="35442"/>
                </a:lnTo>
                <a:lnTo>
                  <a:pt x="26035" y="22732"/>
                </a:lnTo>
                <a:close/>
              </a:path>
              <a:path w="987298" h="355219">
                <a:moveTo>
                  <a:pt x="37302" y="35442"/>
                </a:moveTo>
                <a:lnTo>
                  <a:pt x="20700" y="38988"/>
                </a:lnTo>
                <a:lnTo>
                  <a:pt x="40446" y="38988"/>
                </a:lnTo>
                <a:lnTo>
                  <a:pt x="37302" y="35442"/>
                </a:lnTo>
                <a:close/>
              </a:path>
              <a:path w="987298" h="355219">
                <a:moveTo>
                  <a:pt x="30241" y="22732"/>
                </a:moveTo>
                <a:lnTo>
                  <a:pt x="26035" y="22732"/>
                </a:lnTo>
                <a:lnTo>
                  <a:pt x="37302" y="35442"/>
                </a:lnTo>
                <a:lnTo>
                  <a:pt x="56505" y="31341"/>
                </a:lnTo>
                <a:lnTo>
                  <a:pt x="30241" y="22732"/>
                </a:lnTo>
                <a:close/>
              </a:path>
              <a:path w="987298" h="355219">
                <a:moveTo>
                  <a:pt x="109889" y="19938"/>
                </a:moveTo>
                <a:lnTo>
                  <a:pt x="21717" y="19938"/>
                </a:lnTo>
                <a:lnTo>
                  <a:pt x="56505" y="31341"/>
                </a:lnTo>
                <a:lnTo>
                  <a:pt x="109889" y="199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4065778" y="7117333"/>
            <a:ext cx="1218564" cy="361569"/>
          </a:xfrm>
          <a:custGeom>
            <a:avLst/>
            <a:gdLst/>
            <a:ahLst/>
            <a:cxnLst/>
            <a:rect l="l" t="t" r="r" b="b"/>
            <a:pathLst>
              <a:path w="1218564" h="361569">
                <a:moveTo>
                  <a:pt x="1161619" y="34306"/>
                </a:moveTo>
                <a:lnTo>
                  <a:pt x="0" y="342519"/>
                </a:lnTo>
                <a:lnTo>
                  <a:pt x="5080" y="361569"/>
                </a:lnTo>
                <a:lnTo>
                  <a:pt x="1166711" y="53476"/>
                </a:lnTo>
                <a:lnTo>
                  <a:pt x="1180590" y="39544"/>
                </a:lnTo>
                <a:lnTo>
                  <a:pt x="1161619" y="34306"/>
                </a:lnTo>
                <a:close/>
              </a:path>
              <a:path w="1218564" h="361569">
                <a:moveTo>
                  <a:pt x="1201981" y="24891"/>
                </a:moveTo>
                <a:lnTo>
                  <a:pt x="1197102" y="24891"/>
                </a:lnTo>
                <a:lnTo>
                  <a:pt x="1202182" y="44069"/>
                </a:lnTo>
                <a:lnTo>
                  <a:pt x="1166711" y="53476"/>
                </a:lnTo>
                <a:lnTo>
                  <a:pt x="1126489" y="93852"/>
                </a:lnTo>
                <a:lnTo>
                  <a:pt x="1126489" y="100202"/>
                </a:lnTo>
                <a:lnTo>
                  <a:pt x="1130300" y="104012"/>
                </a:lnTo>
                <a:lnTo>
                  <a:pt x="1134237" y="107823"/>
                </a:lnTo>
                <a:lnTo>
                  <a:pt x="1140460" y="107823"/>
                </a:lnTo>
                <a:lnTo>
                  <a:pt x="1144397" y="104012"/>
                </a:lnTo>
                <a:lnTo>
                  <a:pt x="1218564" y="29463"/>
                </a:lnTo>
                <a:lnTo>
                  <a:pt x="1201981" y="24891"/>
                </a:lnTo>
                <a:close/>
              </a:path>
              <a:path w="1218564" h="361569">
                <a:moveTo>
                  <a:pt x="1180590" y="39544"/>
                </a:moveTo>
                <a:lnTo>
                  <a:pt x="1166711" y="53476"/>
                </a:lnTo>
                <a:lnTo>
                  <a:pt x="1202182" y="44069"/>
                </a:lnTo>
                <a:lnTo>
                  <a:pt x="1196975" y="44069"/>
                </a:lnTo>
                <a:lnTo>
                  <a:pt x="1180590" y="39544"/>
                </a:lnTo>
                <a:close/>
              </a:path>
              <a:path w="1218564" h="361569">
                <a:moveTo>
                  <a:pt x="1192530" y="27559"/>
                </a:moveTo>
                <a:lnTo>
                  <a:pt x="1180590" y="39544"/>
                </a:lnTo>
                <a:lnTo>
                  <a:pt x="1196975" y="44069"/>
                </a:lnTo>
                <a:lnTo>
                  <a:pt x="1192530" y="27559"/>
                </a:lnTo>
                <a:close/>
              </a:path>
              <a:path w="1218564" h="361569">
                <a:moveTo>
                  <a:pt x="1197808" y="27559"/>
                </a:moveTo>
                <a:lnTo>
                  <a:pt x="1192530" y="27559"/>
                </a:lnTo>
                <a:lnTo>
                  <a:pt x="1196975" y="44069"/>
                </a:lnTo>
                <a:lnTo>
                  <a:pt x="1202182" y="44069"/>
                </a:lnTo>
                <a:lnTo>
                  <a:pt x="1197808" y="27559"/>
                </a:lnTo>
                <a:close/>
              </a:path>
              <a:path w="1218564" h="361569">
                <a:moveTo>
                  <a:pt x="1197102" y="24891"/>
                </a:moveTo>
                <a:lnTo>
                  <a:pt x="1161619" y="34306"/>
                </a:lnTo>
                <a:lnTo>
                  <a:pt x="1180590" y="39544"/>
                </a:lnTo>
                <a:lnTo>
                  <a:pt x="1192530" y="27559"/>
                </a:lnTo>
                <a:lnTo>
                  <a:pt x="1197808" y="27559"/>
                </a:lnTo>
                <a:lnTo>
                  <a:pt x="1197102" y="24891"/>
                </a:lnTo>
                <a:close/>
              </a:path>
              <a:path w="1218564" h="361569">
                <a:moveTo>
                  <a:pt x="1111885" y="0"/>
                </a:moveTo>
                <a:lnTo>
                  <a:pt x="1106424" y="3175"/>
                </a:lnTo>
                <a:lnTo>
                  <a:pt x="1105027" y="8382"/>
                </a:lnTo>
                <a:lnTo>
                  <a:pt x="1103502" y="13715"/>
                </a:lnTo>
                <a:lnTo>
                  <a:pt x="1106677" y="19176"/>
                </a:lnTo>
                <a:lnTo>
                  <a:pt x="1161619" y="34306"/>
                </a:lnTo>
                <a:lnTo>
                  <a:pt x="1197102" y="24891"/>
                </a:lnTo>
                <a:lnTo>
                  <a:pt x="1201981" y="24891"/>
                </a:lnTo>
                <a:lnTo>
                  <a:pt x="1117219" y="1524"/>
                </a:lnTo>
                <a:lnTo>
                  <a:pt x="11118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346962"/>
            <a:ext cx="6673215" cy="143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23495">
              <a:lnSpc>
                <a:spcPts val="1610"/>
              </a:lnSpc>
              <a:buFont typeface="Times New Roman"/>
              <a:buAutoNum type="arabicPlain" startAt="6"/>
              <a:tabLst>
                <a:tab pos="230504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Span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river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lity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ould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uire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trea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pre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ater see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copper conductors,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1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buFont typeface="Times New Roman"/>
              <a:buAutoNum type="arabicPlain" startAt="6"/>
              <a:tabLst>
                <a:tab pos="2533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ission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obstac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such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ountains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deep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valle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s, 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7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 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installation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aintain.</a:t>
            </a:r>
            <a:endParaRPr sz="1400">
              <a:latin typeface="Times New Roman"/>
              <a:cs typeface="Times New Roman"/>
            </a:endParaRPr>
          </a:p>
          <a:p>
            <a:pPr marL="205740" indent="-193675">
              <a:lnSpc>
                <a:spcPts val="1565"/>
              </a:lnSpc>
              <a:buFont typeface="Times New Roman"/>
              <a:buAutoNum type="arabicPlain" startAt="6"/>
              <a:tabLst>
                <a:tab pos="20574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basic 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nnec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hone pr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vider as s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2.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50"/>
              </a:spcBef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being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seen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alter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ative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quic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ly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st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ively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need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f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ible l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12107" y="2559557"/>
            <a:ext cx="2241550" cy="175641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3175">
              <a:lnSpc>
                <a:spcPct val="100000"/>
              </a:lnSpc>
            </a:pP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nks.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00" y="4605654"/>
            <a:ext cx="1076960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3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5" b="1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Antennas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5800" y="527176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685800" y="5475604"/>
            <a:ext cx="152400" cy="152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85800" y="5680074"/>
            <a:ext cx="152400" cy="152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685800" y="6498589"/>
            <a:ext cx="152400" cy="1524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685800" y="6906894"/>
            <a:ext cx="152400" cy="152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44500" y="4841366"/>
            <a:ext cx="6672580" cy="22663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 u="heavy">
                <a:latin typeface="Times New Roman"/>
                <a:cs typeface="Times New Roman"/>
              </a:rPr>
              <a:t>3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 u="heavy">
                <a:latin typeface="Times New Roman"/>
                <a:cs typeface="Times New Roman"/>
              </a:rPr>
              <a:t>1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un</a:t>
            </a:r>
            <a:r>
              <a:rPr dirty="0" smtClean="0" sz="1400" spc="-15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ent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eters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5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nten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5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:</a:t>
            </a:r>
            <a:r>
              <a:rPr dirty="0" smtClean="0" sz="1400" spc="-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 anten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ctr</a:t>
            </a:r>
            <a:r>
              <a:rPr dirty="0" smtClean="0" sz="1400" spc="5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co</a:t>
            </a:r>
            <a:r>
              <a:rPr dirty="0" smtClean="0" sz="1400" spc="-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duc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 system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of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duc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s:</a:t>
            </a:r>
            <a:endParaRPr sz="1400">
              <a:latin typeface="Times New Roman"/>
              <a:cs typeface="Times New Roman"/>
            </a:endParaRPr>
          </a:p>
          <a:p>
            <a:pPr marL="469900" marR="2868295">
              <a:lnSpc>
                <a:spcPts val="1610"/>
              </a:lnSpc>
              <a:spcBef>
                <a:spcPts val="1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–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into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ace.</a:t>
            </a:r>
            <a:r>
              <a:rPr dirty="0" smtClean="0" sz="1400" spc="0">
                <a:latin typeface="Times New Roman"/>
                <a:cs typeface="Times New Roman"/>
              </a:rPr>
              <a:t> Rece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0">
                <a:latin typeface="Times New Roman"/>
                <a:cs typeface="Times New Roman"/>
              </a:rPr>
              <a:t>–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 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65"/>
              </a:lnSpc>
            </a:pPr>
            <a:r>
              <a:rPr dirty="0" smtClean="0" sz="1400">
                <a:latin typeface="Times New Roman"/>
                <a:cs typeface="Times New Roman"/>
              </a:rPr>
              <a:t>In 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mu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recep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10"/>
              </a:lnSpc>
              <a:spcBef>
                <a:spcPts val="75"/>
              </a:spcBef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anten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 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irc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it 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</a:t>
            </a:r>
            <a:r>
              <a:rPr dirty="0" smtClean="0" sz="1400" spc="6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at 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des 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 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rm 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 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ided </a:t>
            </a:r>
            <a:r>
              <a:rPr dirty="0" smtClean="0" sz="1400" spc="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ve </a:t>
            </a:r>
            <a:r>
              <a:rPr dirty="0" smtClean="0" sz="1400" spc="5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 tr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ine 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free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ace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and</a:t>
            </a:r>
            <a:r>
              <a:rPr dirty="0" smtClean="0" sz="1400" spc="-1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it pr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id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for </a:t>
            </a:r>
            <a:r>
              <a:rPr dirty="0" smtClean="0" sz="1400" spc="-1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ll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EM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ene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g</a:t>
            </a:r>
            <a:r>
              <a:rPr dirty="0" smtClean="0" sz="1400" spc="0" b="1">
                <a:latin typeface="Times New Roman"/>
                <a:cs typeface="Times New Roman"/>
              </a:rPr>
              <a:t>y.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54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nal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plif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na.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671315" y="7289291"/>
            <a:ext cx="3582924" cy="261061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33756" y="7299959"/>
            <a:ext cx="3314700" cy="26289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178808" y="3820726"/>
            <a:ext cx="1142965" cy="94962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1738883" y="3963923"/>
            <a:ext cx="211836" cy="39928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914400" y="3124192"/>
            <a:ext cx="609895" cy="115208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1435608" y="3820667"/>
            <a:ext cx="278891" cy="53797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1434083" y="3052444"/>
            <a:ext cx="3365373" cy="1310767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2612107" y="2680713"/>
            <a:ext cx="2241431" cy="1634757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3493008" y="3390899"/>
            <a:ext cx="865632" cy="1524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618103" y="3376294"/>
            <a:ext cx="66548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 link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664207" y="3296411"/>
            <a:ext cx="842771" cy="1905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764538" y="3287521"/>
            <a:ext cx="6661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dio link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91183" y="3847422"/>
            <a:ext cx="332693" cy="64544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044423" y="3439673"/>
            <a:ext cx="888499" cy="90371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4914900" y="3393947"/>
            <a:ext cx="37084" cy="507"/>
          </a:xfrm>
          <a:custGeom>
            <a:avLst/>
            <a:gdLst/>
            <a:ahLst/>
            <a:cxnLst/>
            <a:rect l="l" t="t" r="r" b="b"/>
            <a:pathLst>
              <a:path w="37084" h="507">
                <a:moveTo>
                  <a:pt x="0" y="0"/>
                </a:moveTo>
                <a:lnTo>
                  <a:pt x="37084" y="50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931664" y="3162299"/>
            <a:ext cx="253" cy="133730"/>
          </a:xfrm>
          <a:custGeom>
            <a:avLst/>
            <a:gdLst/>
            <a:ahLst/>
            <a:cxnLst/>
            <a:rect l="l" t="t" r="r" b="b"/>
            <a:pathLst>
              <a:path w="253" h="133730">
                <a:moveTo>
                  <a:pt x="0" y="133730"/>
                </a:moveTo>
                <a:lnTo>
                  <a:pt x="25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875276" y="3296411"/>
            <a:ext cx="45593" cy="524128"/>
          </a:xfrm>
          <a:custGeom>
            <a:avLst/>
            <a:gdLst/>
            <a:ahLst/>
            <a:cxnLst/>
            <a:rect l="l" t="t" r="r" b="b"/>
            <a:pathLst>
              <a:path w="45593" h="524128">
                <a:moveTo>
                  <a:pt x="0" y="524128"/>
                </a:moveTo>
                <a:lnTo>
                  <a:pt x="4559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943855" y="3296411"/>
            <a:ext cx="45339" cy="524128"/>
          </a:xfrm>
          <a:custGeom>
            <a:avLst/>
            <a:gdLst/>
            <a:ahLst/>
            <a:cxnLst/>
            <a:rect l="l" t="t" r="r" b="b"/>
            <a:pathLst>
              <a:path w="45339" h="524128">
                <a:moveTo>
                  <a:pt x="0" y="0"/>
                </a:moveTo>
                <a:lnTo>
                  <a:pt x="45339" y="52412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878323" y="3805427"/>
            <a:ext cx="107950" cy="507"/>
          </a:xfrm>
          <a:custGeom>
            <a:avLst/>
            <a:gdLst/>
            <a:ahLst/>
            <a:cxnLst/>
            <a:rect l="l" t="t" r="r" b="b"/>
            <a:pathLst>
              <a:path w="107950" h="507">
                <a:moveTo>
                  <a:pt x="0" y="0"/>
                </a:moveTo>
                <a:lnTo>
                  <a:pt x="107950" y="50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892040" y="3660647"/>
            <a:ext cx="85217" cy="507"/>
          </a:xfrm>
          <a:custGeom>
            <a:avLst/>
            <a:gdLst/>
            <a:ahLst/>
            <a:cxnLst/>
            <a:rect l="l" t="t" r="r" b="b"/>
            <a:pathLst>
              <a:path w="85217" h="507">
                <a:moveTo>
                  <a:pt x="0" y="0"/>
                </a:moveTo>
                <a:lnTo>
                  <a:pt x="85217" y="50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888991" y="3665219"/>
            <a:ext cx="93725" cy="144525"/>
          </a:xfrm>
          <a:custGeom>
            <a:avLst/>
            <a:gdLst/>
            <a:ahLst/>
            <a:cxnLst/>
            <a:rect l="l" t="t" r="r" b="b"/>
            <a:pathLst>
              <a:path w="93725" h="144525">
                <a:moveTo>
                  <a:pt x="0" y="0"/>
                </a:moveTo>
                <a:lnTo>
                  <a:pt x="93725" y="1445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879847" y="3660647"/>
            <a:ext cx="93725" cy="144525"/>
          </a:xfrm>
          <a:custGeom>
            <a:avLst/>
            <a:gdLst/>
            <a:ahLst/>
            <a:cxnLst/>
            <a:rect l="l" t="t" r="r" b="b"/>
            <a:pathLst>
              <a:path w="93725" h="144525">
                <a:moveTo>
                  <a:pt x="93725" y="0"/>
                </a:moveTo>
                <a:lnTo>
                  <a:pt x="0" y="14452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4902708" y="3523487"/>
            <a:ext cx="59562" cy="507"/>
          </a:xfrm>
          <a:custGeom>
            <a:avLst/>
            <a:gdLst/>
            <a:ahLst/>
            <a:cxnLst/>
            <a:rect l="l" t="t" r="r" b="b"/>
            <a:pathLst>
              <a:path w="59562" h="507">
                <a:moveTo>
                  <a:pt x="0" y="0"/>
                </a:moveTo>
                <a:lnTo>
                  <a:pt x="59562" y="50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902708" y="3520439"/>
            <a:ext cx="68071" cy="141097"/>
          </a:xfrm>
          <a:custGeom>
            <a:avLst/>
            <a:gdLst/>
            <a:ahLst/>
            <a:cxnLst/>
            <a:rect l="l" t="t" r="r" b="b"/>
            <a:pathLst>
              <a:path w="68071" h="141097">
                <a:moveTo>
                  <a:pt x="0" y="0"/>
                </a:moveTo>
                <a:lnTo>
                  <a:pt x="68071" y="14109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885944" y="3520439"/>
            <a:ext cx="73786" cy="141097"/>
          </a:xfrm>
          <a:custGeom>
            <a:avLst/>
            <a:gdLst/>
            <a:ahLst/>
            <a:cxnLst/>
            <a:rect l="l" t="t" r="r" b="b"/>
            <a:pathLst>
              <a:path w="73786" h="141097">
                <a:moveTo>
                  <a:pt x="0" y="141097"/>
                </a:moveTo>
                <a:lnTo>
                  <a:pt x="7378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908803" y="3393947"/>
            <a:ext cx="53848" cy="129793"/>
          </a:xfrm>
          <a:custGeom>
            <a:avLst/>
            <a:gdLst/>
            <a:ahLst/>
            <a:cxnLst/>
            <a:rect l="l" t="t" r="r" b="b"/>
            <a:pathLst>
              <a:path w="53848" h="129793">
                <a:moveTo>
                  <a:pt x="0" y="0"/>
                </a:moveTo>
                <a:lnTo>
                  <a:pt x="53848" y="12979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898135" y="3393947"/>
            <a:ext cx="51308" cy="129793"/>
          </a:xfrm>
          <a:custGeom>
            <a:avLst/>
            <a:gdLst/>
            <a:ahLst/>
            <a:cxnLst/>
            <a:rect l="l" t="t" r="r" b="b"/>
            <a:pathLst>
              <a:path w="51308" h="129793">
                <a:moveTo>
                  <a:pt x="0" y="129793"/>
                </a:moveTo>
                <a:lnTo>
                  <a:pt x="5130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908803" y="3296411"/>
            <a:ext cx="34162" cy="101346"/>
          </a:xfrm>
          <a:custGeom>
            <a:avLst/>
            <a:gdLst/>
            <a:ahLst/>
            <a:cxnLst/>
            <a:rect l="l" t="t" r="r" b="b"/>
            <a:pathLst>
              <a:path w="34162" h="101346">
                <a:moveTo>
                  <a:pt x="0" y="101346"/>
                </a:moveTo>
                <a:lnTo>
                  <a:pt x="3416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917947" y="3154679"/>
            <a:ext cx="27431" cy="15239"/>
          </a:xfrm>
          <a:custGeom>
            <a:avLst/>
            <a:gdLst/>
            <a:ahLst/>
            <a:cxnLst/>
            <a:rect l="l" t="t" r="r" b="b"/>
            <a:pathLst>
              <a:path w="27431" h="15239">
                <a:moveTo>
                  <a:pt x="21336" y="0"/>
                </a:moveTo>
                <a:lnTo>
                  <a:pt x="6096" y="0"/>
                </a:lnTo>
                <a:lnTo>
                  <a:pt x="0" y="3428"/>
                </a:lnTo>
                <a:lnTo>
                  <a:pt x="0" y="11810"/>
                </a:lnTo>
                <a:lnTo>
                  <a:pt x="6096" y="15239"/>
                </a:lnTo>
                <a:lnTo>
                  <a:pt x="21336" y="15239"/>
                </a:lnTo>
                <a:lnTo>
                  <a:pt x="27431" y="11810"/>
                </a:lnTo>
                <a:lnTo>
                  <a:pt x="27431" y="3428"/>
                </a:lnTo>
                <a:lnTo>
                  <a:pt x="21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917947" y="3154679"/>
            <a:ext cx="27431" cy="15239"/>
          </a:xfrm>
          <a:custGeom>
            <a:avLst/>
            <a:gdLst/>
            <a:ahLst/>
            <a:cxnLst/>
            <a:rect l="l" t="t" r="r" b="b"/>
            <a:pathLst>
              <a:path w="27431" h="15239">
                <a:moveTo>
                  <a:pt x="0" y="7620"/>
                </a:moveTo>
                <a:lnTo>
                  <a:pt x="0" y="3428"/>
                </a:lnTo>
                <a:lnTo>
                  <a:pt x="6096" y="0"/>
                </a:lnTo>
                <a:lnTo>
                  <a:pt x="13715" y="0"/>
                </a:lnTo>
                <a:lnTo>
                  <a:pt x="21336" y="0"/>
                </a:lnTo>
                <a:lnTo>
                  <a:pt x="27431" y="3428"/>
                </a:lnTo>
                <a:lnTo>
                  <a:pt x="27431" y="7620"/>
                </a:lnTo>
                <a:lnTo>
                  <a:pt x="27431" y="11810"/>
                </a:lnTo>
                <a:lnTo>
                  <a:pt x="21336" y="15239"/>
                </a:lnTo>
                <a:lnTo>
                  <a:pt x="13715" y="15239"/>
                </a:lnTo>
                <a:lnTo>
                  <a:pt x="6096" y="15239"/>
                </a:lnTo>
                <a:lnTo>
                  <a:pt x="0" y="11810"/>
                </a:lnTo>
                <a:lnTo>
                  <a:pt x="0" y="762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550408" y="3915155"/>
            <a:ext cx="175260" cy="33527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410200" y="4009643"/>
            <a:ext cx="108203" cy="20574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264408" y="4591811"/>
            <a:ext cx="597408" cy="13716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419983" y="4577206"/>
            <a:ext cx="3644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River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593591" y="4337303"/>
            <a:ext cx="1117092" cy="420624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378708" y="4098035"/>
            <a:ext cx="231648" cy="224027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974342" y="4037837"/>
            <a:ext cx="1636775" cy="321563"/>
          </a:xfrm>
          <a:custGeom>
            <a:avLst/>
            <a:gdLst/>
            <a:ahLst/>
            <a:cxnLst/>
            <a:rect l="l" t="t" r="r" b="b"/>
            <a:pathLst>
              <a:path w="1636776" h="321563">
                <a:moveTo>
                  <a:pt x="756538" y="9651"/>
                </a:moveTo>
                <a:lnTo>
                  <a:pt x="704214" y="65659"/>
                </a:lnTo>
                <a:lnTo>
                  <a:pt x="612775" y="108076"/>
                </a:lnTo>
                <a:lnTo>
                  <a:pt x="573658" y="147574"/>
                </a:lnTo>
                <a:lnTo>
                  <a:pt x="515112" y="160655"/>
                </a:lnTo>
                <a:lnTo>
                  <a:pt x="397509" y="160655"/>
                </a:lnTo>
                <a:lnTo>
                  <a:pt x="306069" y="196850"/>
                </a:lnTo>
                <a:lnTo>
                  <a:pt x="280034" y="239395"/>
                </a:lnTo>
                <a:lnTo>
                  <a:pt x="169290" y="249428"/>
                </a:lnTo>
                <a:lnTo>
                  <a:pt x="77850" y="282194"/>
                </a:lnTo>
                <a:lnTo>
                  <a:pt x="0" y="321563"/>
                </a:lnTo>
                <a:lnTo>
                  <a:pt x="1636775" y="321563"/>
                </a:lnTo>
                <a:lnTo>
                  <a:pt x="1564640" y="275590"/>
                </a:lnTo>
                <a:lnTo>
                  <a:pt x="1362456" y="219710"/>
                </a:lnTo>
                <a:lnTo>
                  <a:pt x="1336294" y="167259"/>
                </a:lnTo>
                <a:lnTo>
                  <a:pt x="1232408" y="144399"/>
                </a:lnTo>
                <a:lnTo>
                  <a:pt x="1180210" y="101600"/>
                </a:lnTo>
                <a:lnTo>
                  <a:pt x="1082420" y="78740"/>
                </a:lnTo>
                <a:lnTo>
                  <a:pt x="1036446" y="35941"/>
                </a:lnTo>
                <a:lnTo>
                  <a:pt x="978026" y="19685"/>
                </a:lnTo>
                <a:lnTo>
                  <a:pt x="972275" y="16255"/>
                </a:lnTo>
                <a:lnTo>
                  <a:pt x="841120" y="16255"/>
                </a:lnTo>
                <a:lnTo>
                  <a:pt x="756538" y="9651"/>
                </a:lnTo>
                <a:close/>
              </a:path>
              <a:path w="1636776" h="321563">
                <a:moveTo>
                  <a:pt x="945007" y="0"/>
                </a:moveTo>
                <a:lnTo>
                  <a:pt x="841120" y="16255"/>
                </a:lnTo>
                <a:lnTo>
                  <a:pt x="972275" y="16255"/>
                </a:lnTo>
                <a:lnTo>
                  <a:pt x="945007" y="0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1974342" y="4037837"/>
            <a:ext cx="1636775" cy="321563"/>
          </a:xfrm>
          <a:custGeom>
            <a:avLst/>
            <a:gdLst/>
            <a:ahLst/>
            <a:cxnLst/>
            <a:rect l="l" t="t" r="r" b="b"/>
            <a:pathLst>
              <a:path w="1636776" h="321563">
                <a:moveTo>
                  <a:pt x="0" y="321563"/>
                </a:moveTo>
                <a:lnTo>
                  <a:pt x="77850" y="282194"/>
                </a:lnTo>
                <a:lnTo>
                  <a:pt x="169290" y="249428"/>
                </a:lnTo>
                <a:lnTo>
                  <a:pt x="280034" y="239395"/>
                </a:lnTo>
                <a:lnTo>
                  <a:pt x="306069" y="196850"/>
                </a:lnTo>
                <a:lnTo>
                  <a:pt x="397509" y="160655"/>
                </a:lnTo>
                <a:lnTo>
                  <a:pt x="515112" y="160655"/>
                </a:lnTo>
                <a:lnTo>
                  <a:pt x="573658" y="147574"/>
                </a:lnTo>
                <a:lnTo>
                  <a:pt x="612775" y="108076"/>
                </a:lnTo>
                <a:lnTo>
                  <a:pt x="704214" y="65659"/>
                </a:lnTo>
                <a:lnTo>
                  <a:pt x="756538" y="9651"/>
                </a:lnTo>
                <a:lnTo>
                  <a:pt x="841120" y="16255"/>
                </a:lnTo>
                <a:lnTo>
                  <a:pt x="945007" y="0"/>
                </a:lnTo>
                <a:lnTo>
                  <a:pt x="978026" y="19685"/>
                </a:lnTo>
                <a:lnTo>
                  <a:pt x="1036446" y="35941"/>
                </a:lnTo>
                <a:lnTo>
                  <a:pt x="1082420" y="78740"/>
                </a:lnTo>
                <a:lnTo>
                  <a:pt x="1180210" y="101600"/>
                </a:lnTo>
                <a:lnTo>
                  <a:pt x="1232408" y="144399"/>
                </a:lnTo>
                <a:lnTo>
                  <a:pt x="1336294" y="167259"/>
                </a:lnTo>
                <a:lnTo>
                  <a:pt x="1362456" y="219710"/>
                </a:lnTo>
                <a:lnTo>
                  <a:pt x="1564640" y="275590"/>
                </a:lnTo>
                <a:lnTo>
                  <a:pt x="1636775" y="321563"/>
                </a:lnTo>
                <a:lnTo>
                  <a:pt x="0" y="321563"/>
                </a:lnTo>
                <a:close/>
              </a:path>
            </a:pathLst>
          </a:custGeom>
          <a:ln w="7620">
            <a:solidFill>
              <a:srgbClr val="9966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958845" y="4074413"/>
            <a:ext cx="111252" cy="74675"/>
          </a:xfrm>
          <a:custGeom>
            <a:avLst/>
            <a:gdLst/>
            <a:ahLst/>
            <a:cxnLst/>
            <a:rect l="l" t="t" r="r" b="b"/>
            <a:pathLst>
              <a:path w="111252" h="74675">
                <a:moveTo>
                  <a:pt x="52197" y="0"/>
                </a:moveTo>
                <a:lnTo>
                  <a:pt x="39116" y="25908"/>
                </a:lnTo>
                <a:lnTo>
                  <a:pt x="52197" y="42291"/>
                </a:lnTo>
                <a:lnTo>
                  <a:pt x="13081" y="55245"/>
                </a:lnTo>
                <a:lnTo>
                  <a:pt x="0" y="74675"/>
                </a:lnTo>
                <a:lnTo>
                  <a:pt x="59055" y="68199"/>
                </a:lnTo>
                <a:lnTo>
                  <a:pt x="59055" y="58293"/>
                </a:lnTo>
                <a:lnTo>
                  <a:pt x="106250" y="58293"/>
                </a:lnTo>
                <a:lnTo>
                  <a:pt x="98171" y="42291"/>
                </a:lnTo>
                <a:lnTo>
                  <a:pt x="52197" y="0"/>
                </a:lnTo>
                <a:close/>
              </a:path>
              <a:path w="111252" h="74675">
                <a:moveTo>
                  <a:pt x="106250" y="58293"/>
                </a:moveTo>
                <a:lnTo>
                  <a:pt x="59055" y="58293"/>
                </a:lnTo>
                <a:lnTo>
                  <a:pt x="111252" y="68199"/>
                </a:lnTo>
                <a:lnTo>
                  <a:pt x="106250" y="58293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958845" y="4074413"/>
            <a:ext cx="111252" cy="74675"/>
          </a:xfrm>
          <a:custGeom>
            <a:avLst/>
            <a:gdLst/>
            <a:ahLst/>
            <a:cxnLst/>
            <a:rect l="l" t="t" r="r" b="b"/>
            <a:pathLst>
              <a:path w="111252" h="74675">
                <a:moveTo>
                  <a:pt x="52197" y="0"/>
                </a:moveTo>
                <a:lnTo>
                  <a:pt x="39116" y="25908"/>
                </a:lnTo>
                <a:lnTo>
                  <a:pt x="52197" y="42291"/>
                </a:lnTo>
                <a:lnTo>
                  <a:pt x="13081" y="55245"/>
                </a:lnTo>
                <a:lnTo>
                  <a:pt x="0" y="74675"/>
                </a:lnTo>
                <a:lnTo>
                  <a:pt x="59055" y="68199"/>
                </a:lnTo>
                <a:lnTo>
                  <a:pt x="59055" y="58293"/>
                </a:lnTo>
                <a:lnTo>
                  <a:pt x="111252" y="68199"/>
                </a:lnTo>
                <a:lnTo>
                  <a:pt x="98171" y="42291"/>
                </a:lnTo>
                <a:lnTo>
                  <a:pt x="52197" y="0"/>
                </a:lnTo>
                <a:close/>
              </a:path>
            </a:pathLst>
          </a:custGeom>
          <a:ln w="7620">
            <a:solidFill>
              <a:srgbClr val="9966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3030473" y="4139945"/>
            <a:ext cx="169163" cy="82296"/>
          </a:xfrm>
          <a:custGeom>
            <a:avLst/>
            <a:gdLst/>
            <a:ahLst/>
            <a:cxnLst/>
            <a:rect l="l" t="t" r="r" b="b"/>
            <a:pathLst>
              <a:path w="169163" h="82296">
                <a:moveTo>
                  <a:pt x="123698" y="0"/>
                </a:moveTo>
                <a:lnTo>
                  <a:pt x="84581" y="10033"/>
                </a:lnTo>
                <a:lnTo>
                  <a:pt x="77724" y="36322"/>
                </a:lnTo>
                <a:lnTo>
                  <a:pt x="0" y="42799"/>
                </a:lnTo>
                <a:lnTo>
                  <a:pt x="0" y="82296"/>
                </a:lnTo>
                <a:lnTo>
                  <a:pt x="39115" y="56007"/>
                </a:lnTo>
                <a:lnTo>
                  <a:pt x="103742" y="56007"/>
                </a:lnTo>
                <a:lnTo>
                  <a:pt x="123698" y="45974"/>
                </a:lnTo>
                <a:lnTo>
                  <a:pt x="169163" y="42799"/>
                </a:lnTo>
                <a:lnTo>
                  <a:pt x="123698" y="0"/>
                </a:lnTo>
                <a:close/>
              </a:path>
              <a:path w="169163" h="82296">
                <a:moveTo>
                  <a:pt x="103742" y="56007"/>
                </a:moveTo>
                <a:lnTo>
                  <a:pt x="39115" y="56007"/>
                </a:lnTo>
                <a:lnTo>
                  <a:pt x="77724" y="69088"/>
                </a:lnTo>
                <a:lnTo>
                  <a:pt x="103742" y="56007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030473" y="4139945"/>
            <a:ext cx="169163" cy="82296"/>
          </a:xfrm>
          <a:custGeom>
            <a:avLst/>
            <a:gdLst/>
            <a:ahLst/>
            <a:cxnLst/>
            <a:rect l="l" t="t" r="r" b="b"/>
            <a:pathLst>
              <a:path w="169163" h="82296">
                <a:moveTo>
                  <a:pt x="123698" y="0"/>
                </a:moveTo>
                <a:lnTo>
                  <a:pt x="169163" y="42799"/>
                </a:lnTo>
                <a:lnTo>
                  <a:pt x="123698" y="45974"/>
                </a:lnTo>
                <a:lnTo>
                  <a:pt x="77724" y="69088"/>
                </a:lnTo>
                <a:lnTo>
                  <a:pt x="39115" y="56007"/>
                </a:lnTo>
                <a:lnTo>
                  <a:pt x="0" y="82296"/>
                </a:lnTo>
                <a:lnTo>
                  <a:pt x="0" y="42799"/>
                </a:lnTo>
                <a:lnTo>
                  <a:pt x="77724" y="36322"/>
                </a:lnTo>
                <a:lnTo>
                  <a:pt x="84581" y="10033"/>
                </a:lnTo>
                <a:lnTo>
                  <a:pt x="123698" y="0"/>
                </a:lnTo>
                <a:close/>
              </a:path>
            </a:pathLst>
          </a:custGeom>
          <a:ln w="7620">
            <a:solidFill>
              <a:srgbClr val="9966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167633" y="4205477"/>
            <a:ext cx="169164" cy="91439"/>
          </a:xfrm>
          <a:custGeom>
            <a:avLst/>
            <a:gdLst/>
            <a:ahLst/>
            <a:cxnLst/>
            <a:rect l="l" t="t" r="r" b="b"/>
            <a:pathLst>
              <a:path w="169164" h="91439">
                <a:moveTo>
                  <a:pt x="26162" y="36067"/>
                </a:moveTo>
                <a:lnTo>
                  <a:pt x="0" y="65277"/>
                </a:lnTo>
                <a:lnTo>
                  <a:pt x="58420" y="68706"/>
                </a:lnTo>
                <a:lnTo>
                  <a:pt x="97663" y="91439"/>
                </a:lnTo>
                <a:lnTo>
                  <a:pt x="136779" y="65277"/>
                </a:lnTo>
                <a:lnTo>
                  <a:pt x="169164" y="65277"/>
                </a:lnTo>
                <a:lnTo>
                  <a:pt x="169164" y="52196"/>
                </a:lnTo>
                <a:lnTo>
                  <a:pt x="164326" y="42544"/>
                </a:lnTo>
                <a:lnTo>
                  <a:pt x="71501" y="42544"/>
                </a:lnTo>
                <a:lnTo>
                  <a:pt x="26162" y="36067"/>
                </a:lnTo>
                <a:close/>
              </a:path>
              <a:path w="169164" h="91439">
                <a:moveTo>
                  <a:pt x="169164" y="65277"/>
                </a:moveTo>
                <a:lnTo>
                  <a:pt x="136779" y="65277"/>
                </a:lnTo>
                <a:lnTo>
                  <a:pt x="169164" y="75310"/>
                </a:lnTo>
                <a:lnTo>
                  <a:pt x="169164" y="65277"/>
                </a:lnTo>
                <a:close/>
              </a:path>
              <a:path w="169164" h="91439">
                <a:moveTo>
                  <a:pt x="143002" y="0"/>
                </a:moveTo>
                <a:lnTo>
                  <a:pt x="71501" y="9905"/>
                </a:lnTo>
                <a:lnTo>
                  <a:pt x="71501" y="42544"/>
                </a:lnTo>
                <a:lnTo>
                  <a:pt x="164326" y="42544"/>
                </a:lnTo>
                <a:lnTo>
                  <a:pt x="143002" y="0"/>
                </a:lnTo>
                <a:close/>
              </a:path>
            </a:pathLst>
          </a:custGeom>
          <a:solidFill>
            <a:srgbClr val="95959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167633" y="4205477"/>
            <a:ext cx="169164" cy="91439"/>
          </a:xfrm>
          <a:custGeom>
            <a:avLst/>
            <a:gdLst/>
            <a:ahLst/>
            <a:cxnLst/>
            <a:rect l="l" t="t" r="r" b="b"/>
            <a:pathLst>
              <a:path w="169164" h="91439">
                <a:moveTo>
                  <a:pt x="143002" y="0"/>
                </a:moveTo>
                <a:lnTo>
                  <a:pt x="71501" y="9905"/>
                </a:lnTo>
                <a:lnTo>
                  <a:pt x="71501" y="42544"/>
                </a:lnTo>
                <a:lnTo>
                  <a:pt x="26162" y="36067"/>
                </a:lnTo>
                <a:lnTo>
                  <a:pt x="0" y="65277"/>
                </a:lnTo>
                <a:lnTo>
                  <a:pt x="58420" y="68706"/>
                </a:lnTo>
                <a:lnTo>
                  <a:pt x="97663" y="91439"/>
                </a:lnTo>
                <a:lnTo>
                  <a:pt x="136779" y="65277"/>
                </a:lnTo>
                <a:lnTo>
                  <a:pt x="169164" y="75310"/>
                </a:lnTo>
                <a:lnTo>
                  <a:pt x="169164" y="52196"/>
                </a:lnTo>
                <a:lnTo>
                  <a:pt x="143002" y="0"/>
                </a:lnTo>
                <a:close/>
              </a:path>
            </a:pathLst>
          </a:custGeom>
          <a:ln w="7620">
            <a:solidFill>
              <a:srgbClr val="9966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686300" y="4104131"/>
            <a:ext cx="117348" cy="224027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921507" y="4009643"/>
            <a:ext cx="256031" cy="160020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2921507" y="4009643"/>
            <a:ext cx="256031" cy="160020"/>
          </a:xfrm>
          <a:custGeom>
            <a:avLst/>
            <a:gdLst/>
            <a:ahLst/>
            <a:cxnLst/>
            <a:rect l="l" t="t" r="r" b="b"/>
            <a:pathLst>
              <a:path w="256031" h="160020">
                <a:moveTo>
                  <a:pt x="0" y="160020"/>
                </a:moveTo>
                <a:lnTo>
                  <a:pt x="256031" y="160020"/>
                </a:lnTo>
                <a:lnTo>
                  <a:pt x="256031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093208" y="4009643"/>
            <a:ext cx="256032" cy="160020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093208" y="4009643"/>
            <a:ext cx="256032" cy="160020"/>
          </a:xfrm>
          <a:custGeom>
            <a:avLst/>
            <a:gdLst/>
            <a:ahLst/>
            <a:cxnLst/>
            <a:rect l="l" t="t" r="r" b="b"/>
            <a:pathLst>
              <a:path w="256032" h="160020">
                <a:moveTo>
                  <a:pt x="0" y="160020"/>
                </a:moveTo>
                <a:lnTo>
                  <a:pt x="256032" y="160020"/>
                </a:lnTo>
                <a:lnTo>
                  <a:pt x="256032" y="0"/>
                </a:lnTo>
                <a:lnTo>
                  <a:pt x="0" y="0"/>
                </a:lnTo>
                <a:lnTo>
                  <a:pt x="0" y="160020"/>
                </a:lnTo>
                <a:close/>
              </a:path>
            </a:pathLst>
          </a:custGeom>
          <a:ln w="3175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2004" y="1334769"/>
            <a:ext cx="6215380" cy="1246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4305935">
              <a:lnSpc>
                <a:spcPct val="100000"/>
              </a:lnSpc>
            </a:pPr>
            <a:r>
              <a:rPr dirty="0" smtClean="0" sz="1600" spc="-5" b="1" u="heavy">
                <a:latin typeface="Times New Roman"/>
                <a:cs typeface="Times New Roman"/>
              </a:rPr>
              <a:t>3</a:t>
            </a:r>
            <a:r>
              <a:rPr dirty="0" smtClean="0" sz="1600" spc="-15" b="1" u="heavy">
                <a:latin typeface="Times New Roman"/>
                <a:cs typeface="Times New Roman"/>
              </a:rPr>
              <a:t>-</a:t>
            </a:r>
            <a:r>
              <a:rPr dirty="0" smtClean="0" sz="1600" spc="-10" b="1" u="heavy">
                <a:latin typeface="Times New Roman"/>
                <a:cs typeface="Times New Roman"/>
              </a:rPr>
              <a:t>2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The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idea</a:t>
            </a:r>
            <a:r>
              <a:rPr dirty="0" smtClean="0" sz="1600" spc="-5" b="1" u="heavy">
                <a:latin typeface="Times New Roman"/>
                <a:cs typeface="Times New Roman"/>
              </a:rPr>
              <a:t>l</a:t>
            </a:r>
            <a:r>
              <a:rPr dirty="0" smtClean="0" sz="1600" spc="-1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d</a:t>
            </a:r>
            <a:r>
              <a:rPr dirty="0" smtClean="0" sz="1600" spc="5" b="1" u="heavy">
                <a:latin typeface="Times New Roman"/>
                <a:cs typeface="Times New Roman"/>
              </a:rPr>
              <a:t>i</a:t>
            </a:r>
            <a:r>
              <a:rPr dirty="0" smtClean="0" sz="1600" spc="0" b="1" u="heavy">
                <a:latin typeface="Times New Roman"/>
                <a:cs typeface="Times New Roman"/>
              </a:rPr>
              <a:t>p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0" b="1" u="heavy">
                <a:latin typeface="Times New Roman"/>
                <a:cs typeface="Times New Roman"/>
              </a:rPr>
              <a:t>le: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>
              <a:lnSpc>
                <a:spcPts val="1300"/>
              </a:lnSpc>
              <a:spcBef>
                <a:spcPts val="47"/>
              </a:spcBef>
            </a:pPr>
            <a:endParaRPr sz="1300"/>
          </a:p>
          <a:p>
            <a:pPr algn="just" marL="12700" marR="12700">
              <a:lnSpc>
                <a:spcPct val="96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z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 </a:t>
            </a:r>
            <a:r>
              <a:rPr dirty="0" smtClean="0" sz="1400" spc="-8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ol</a:t>
            </a:r>
            <a:r>
              <a:rPr dirty="0" smtClean="0" sz="1400" spc="10" i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 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carr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t)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es </a:t>
            </a:r>
            <a:r>
              <a:rPr dirty="0" smtClean="0" sz="1400" spc="-1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±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3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bs,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/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2737865"/>
            <a:ext cx="5440045" cy="733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na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of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v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0"/>
              </a:spcBef>
            </a:pPr>
            <a:endParaRPr sz="800"/>
          </a:p>
          <a:p>
            <a:pPr marL="12700" marR="12700" indent="441959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 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ole 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ole,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967974" y="3041141"/>
            <a:ext cx="54927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599897" y="3041141"/>
            <a:ext cx="51498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5364" y="3690746"/>
            <a:ext cx="4250690" cy="8782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40665" indent="-228600">
              <a:lnSpc>
                <a:spcPct val="100000"/>
              </a:lnSpc>
              <a:buFont typeface="Symbol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fini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dl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&lt;</a:t>
            </a:r>
            <a:r>
              <a:rPr dirty="0" smtClean="0" sz="1400" spc="0">
                <a:latin typeface="Times New Roman"/>
                <a:cs typeface="Times New Roman"/>
              </a:rPr>
              <a:t>&lt; λ ).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an ele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curr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z-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dl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o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240665" indent="-228600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665" algn="l"/>
              </a:tabLst>
            </a:pPr>
            <a:r>
              <a:rPr dirty="0" smtClean="0" sz="140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4500" y="6536308"/>
            <a:ext cx="5152390" cy="535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071370">
              <a:lnSpc>
                <a:spcPct val="100000"/>
              </a:lnSpc>
            </a:pP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igu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e (1):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5"/>
              </a:spcBef>
            </a:pPr>
            <a:endParaRPr sz="750"/>
          </a:p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-1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ag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et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c po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nt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al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at a 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e r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fr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m</a:t>
            </a:r>
            <a:r>
              <a:rPr dirty="0" smtClean="0" sz="1400" spc="-2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this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cu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rent 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e</a:t>
            </a:r>
            <a:r>
              <a:rPr dirty="0" smtClean="0" sz="1400" spc="-20" b="1">
                <a:latin typeface="Times New Roman"/>
                <a:cs typeface="Times New Roman"/>
              </a:rPr>
              <a:t>m</a:t>
            </a:r>
            <a:r>
              <a:rPr dirty="0" smtClean="0" sz="1400" spc="0" b="1">
                <a:latin typeface="Times New Roman"/>
                <a:cs typeface="Times New Roman"/>
              </a:rPr>
              <a:t>ent is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9740" y="7636636"/>
            <a:ext cx="6635115" cy="12287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7493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fre</a:t>
            </a:r>
            <a:r>
              <a:rPr dirty="0" smtClean="0" sz="1400" spc="-5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ncy 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𝜔=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r>
              <a:rPr dirty="0" smtClean="0" sz="1400" spc="-5">
                <a:latin typeface="Cambria Math"/>
                <a:cs typeface="Cambria Math"/>
              </a:rPr>
              <a:t>𝜋�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850"/>
              </a:lnSpc>
              <a:spcBef>
                <a:spcPts val="27"/>
              </a:spcBef>
            </a:pPr>
            <a:endParaRPr sz="850"/>
          </a:p>
          <a:p>
            <a:pPr marL="2691765"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 marR="12700">
              <a:lnSpc>
                <a:spcPct val="1436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because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r/c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βr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P,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rit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25395" y="4791455"/>
            <a:ext cx="3508248" cy="16550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75432" y="7164323"/>
            <a:ext cx="1476756" cy="381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2923032" y="8962643"/>
            <a:ext cx="1714499" cy="34289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523744" y="9346691"/>
            <a:ext cx="2276856" cy="7056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56691" y="1239713"/>
            <a:ext cx="6648450" cy="9385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 indent="445134">
              <a:lnSpc>
                <a:spcPct val="143600"/>
              </a:lnSpc>
            </a:pPr>
            <a:r>
              <a:rPr dirty="0" smtClean="0" sz="1400">
                <a:latin typeface="Times New Roman"/>
                <a:cs typeface="Times New Roman"/>
              </a:rPr>
              <a:t>Refer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en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6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etrica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3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z-c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nt,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baseline="-9259" sz="1350" spc="0" i="1">
                <a:latin typeface="Times New Roman"/>
                <a:cs typeface="Times New Roman"/>
              </a:rPr>
              <a:t>z </a:t>
            </a:r>
            <a:r>
              <a:rPr dirty="0" smtClean="0" baseline="-9259" sz="1350" spc="-157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pot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 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6691" y="3850766"/>
            <a:ext cx="5454650" cy="8382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Refer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) ag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z-c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pon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2"/>
              </a:spcBef>
            </a:pPr>
            <a:endParaRPr sz="700"/>
          </a:p>
          <a:p>
            <a:pPr algn="ctr" marL="86677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baseline="-9259" sz="1350" spc="0">
                <a:latin typeface="Times New Roman"/>
                <a:cs typeface="Times New Roman"/>
              </a:rPr>
              <a:t>x </a:t>
            </a:r>
            <a:r>
              <a:rPr dirty="0" smtClean="0" baseline="-9259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A</a:t>
            </a:r>
            <a:r>
              <a:rPr dirty="0" smtClean="0" baseline="-9259" sz="1350" spc="0">
                <a:latin typeface="Times New Roman"/>
                <a:cs typeface="Times New Roman"/>
              </a:rPr>
              <a:t>y</a:t>
            </a:r>
            <a:r>
              <a:rPr dirty="0" smtClean="0" baseline="-9259" sz="1350" spc="-2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0.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31"/>
              </a:spcBef>
            </a:pPr>
            <a:endParaRPr sz="700"/>
          </a:p>
          <a:p>
            <a:pPr marL="78105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lar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6934072"/>
            <a:ext cx="44170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-2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5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ne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nten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H</a:t>
            </a:r>
            <a:r>
              <a:rPr dirty="0" smtClean="0" sz="1400" spc="-1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b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pre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ed</a:t>
            </a:r>
            <a:r>
              <a:rPr dirty="0" smtClean="0" sz="1400" spc="-2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20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087879" y="2267711"/>
            <a:ext cx="2941320" cy="14965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533400" y="4786883"/>
            <a:ext cx="4027932" cy="2057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1377696" y="7252715"/>
            <a:ext cx="4809744" cy="245668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4387214"/>
            <a:ext cx="212344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6655" y="4869814"/>
            <a:ext cx="138684" cy="0"/>
          </a:xfrm>
          <a:custGeom>
            <a:avLst/>
            <a:gdLst/>
            <a:ahLst/>
            <a:cxnLst/>
            <a:rect l="l" t="t" r="r" b="b"/>
            <a:pathLst>
              <a:path w="138684" h="0">
                <a:moveTo>
                  <a:pt x="0" y="0"/>
                </a:moveTo>
                <a:lnTo>
                  <a:pt x="13868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44500" y="4742306"/>
            <a:ext cx="422465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) 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baseline="47222" sz="1500" spc="30">
                <a:latin typeface="Cambria Math"/>
                <a:cs typeface="Cambria Math"/>
              </a:rPr>
              <a:t>1</a:t>
            </a:r>
            <a:r>
              <a:rPr dirty="0" smtClean="0" baseline="47222" sz="1500" spc="30">
                <a:latin typeface="Cambria Math"/>
                <a:cs typeface="Cambria Math"/>
              </a:rPr>
              <a:t> </a:t>
            </a:r>
            <a:r>
              <a:rPr dirty="0" smtClean="0" baseline="47222" sz="1500" spc="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sin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t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17857" sz="2100" spc="-172">
                <a:latin typeface="Cambria Math"/>
                <a:cs typeface="Cambria Math"/>
              </a:rPr>
              <a:t>r</a:t>
            </a:r>
            <a:r>
              <a:rPr dirty="0" smtClean="0" baseline="1984" sz="2100" spc="0">
                <a:latin typeface="Cambria Math"/>
                <a:cs typeface="Cambria Math"/>
              </a:rPr>
              <a:t>⁄ </a:t>
            </a:r>
            <a:r>
              <a:rPr dirty="0" smtClean="0" baseline="1984" sz="2100" spc="-165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44">
                <a:latin typeface="Cambria Math"/>
                <a:cs typeface="Cambria Math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hich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in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63955" y="4844922"/>
            <a:ext cx="159385" cy="2019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6666" sz="1500" spc="44">
                <a:latin typeface="Cambria Math"/>
                <a:cs typeface="Cambria Math"/>
              </a:rPr>
              <a:t>�</a:t>
            </a:r>
            <a:r>
              <a:rPr dirty="0" smtClean="0" sz="800" spc="30">
                <a:latin typeface="Cambria Math"/>
                <a:cs typeface="Cambria Math"/>
              </a:rPr>
              <a:t>2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78254" y="4781930"/>
            <a:ext cx="104139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c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05612" y="5256910"/>
            <a:ext cx="135636" cy="0"/>
          </a:xfrm>
          <a:custGeom>
            <a:avLst/>
            <a:gdLst/>
            <a:ahLst/>
            <a:cxnLst/>
            <a:rect l="l" t="t" r="r" b="b"/>
            <a:pathLst>
              <a:path w="135636" h="0">
                <a:moveTo>
                  <a:pt x="0" y="0"/>
                </a:moveTo>
                <a:lnTo>
                  <a:pt x="13563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5129402"/>
            <a:ext cx="6661150" cy="2641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𝟐) 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baseline="47222" sz="1500" spc="-15">
                <a:latin typeface="Cambria Math"/>
                <a:cs typeface="Cambria Math"/>
              </a:rPr>
              <a:t>𝜔</a:t>
            </a:r>
            <a:r>
              <a:rPr dirty="0" smtClean="0" sz="1400" spc="-10">
                <a:latin typeface="Cambria Math"/>
                <a:cs typeface="Cambria Math"/>
              </a:rPr>
              <a:t>���𝜔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 </a:t>
            </a:r>
            <a:r>
              <a:rPr dirty="0" smtClean="0" baseline="17857" sz="2100" spc="-127">
                <a:latin typeface="Cambria Math"/>
                <a:cs typeface="Cambria Math"/>
              </a:rPr>
              <a:t>�</a:t>
            </a:r>
            <a:r>
              <a:rPr dirty="0" smtClean="0" baseline="1984" sz="2100" spc="-179">
                <a:latin typeface="Cambria Math"/>
                <a:cs typeface="Cambria Math"/>
              </a:rPr>
              <a:t>⁄</a:t>
            </a:r>
            <a:r>
              <a:rPr dirty="0" smtClean="0" baseline="-11904" sz="2100" spc="75">
                <a:latin typeface="Cambria Math"/>
                <a:cs typeface="Cambria Math"/>
              </a:rPr>
              <a:t>�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4500" y="5270118"/>
            <a:ext cx="6653530" cy="1365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60985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��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mtClean="0" sz="140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tic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ace.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4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this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 marL="469900" marR="13335" indent="-457834">
              <a:lnSpc>
                <a:spcPct val="143600"/>
              </a:lnSpc>
              <a:spcBef>
                <a:spcPts val="25"/>
              </a:spcBef>
            </a:pP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-3 </a:t>
            </a:r>
            <a:r>
              <a:rPr dirty="0" smtClean="0" sz="1400" spc="-140" b="1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The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6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ect</a:t>
            </a: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6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6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5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be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bt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6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45" b="1" u="heavy">
                <a:latin typeface="Times New Roman"/>
                <a:cs typeface="Times New Roman"/>
              </a:rPr>
              <a:t> 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g</a:t>
            </a:r>
            <a:r>
              <a:rPr dirty="0" smtClean="0" sz="1400" spc="0" b="1" u="heavy">
                <a:latin typeface="Times New Roman"/>
                <a:cs typeface="Times New Roman"/>
              </a:rPr>
              <a:t>neti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6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el</a:t>
            </a:r>
            <a:r>
              <a:rPr dirty="0" smtClean="0" sz="1400" spc="0" b="1" u="heavy">
                <a:latin typeface="Times New Roman"/>
                <a:cs typeface="Times New Roman"/>
              </a:rPr>
              <a:t>d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6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H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65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b</a:t>
            </a:r>
            <a:r>
              <a:rPr dirty="0" smtClean="0" sz="1400" spc="0" b="1" u="heavy">
                <a:latin typeface="Times New Roman"/>
                <a:cs typeface="Times New Roman"/>
              </a:rPr>
              <a:t>y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5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p</a:t>
            </a:r>
            <a:r>
              <a:rPr dirty="0" smtClean="0" sz="1400" spc="-15" b="1" u="heavy">
                <a:latin typeface="Times New Roman"/>
                <a:cs typeface="Times New Roman"/>
              </a:rPr>
              <a:t>p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y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ng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w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l</a:t>
            </a:r>
            <a:r>
              <a:rPr dirty="0" smtClean="0" sz="1400" spc="-10" b="1" u="heavy">
                <a:latin typeface="Times New Roman"/>
                <a:cs typeface="Times New Roman"/>
              </a:rPr>
              <a:t>l</a:t>
            </a:r>
            <a:r>
              <a:rPr dirty="0" smtClean="0" sz="1400" spc="0" b="1" u="heavy">
                <a:latin typeface="Times New Roman"/>
                <a:cs typeface="Times New Roman"/>
              </a:rPr>
              <a:t>'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i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t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eq</a:t>
            </a:r>
            <a:r>
              <a:rPr dirty="0" smtClean="0" sz="1400" spc="-20" b="1" u="heavy">
                <a:latin typeface="Times New Roman"/>
                <a:cs typeface="Times New Roman"/>
              </a:rPr>
              <a:t>u</a:t>
            </a:r>
            <a:r>
              <a:rPr dirty="0" smtClean="0" sz="1400" spc="-1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ti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for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5" b="1" u="heavy">
                <a:latin typeface="Times New Roman"/>
                <a:cs typeface="Times New Roman"/>
              </a:rPr>
              <a:t>f</a:t>
            </a:r>
            <a:r>
              <a:rPr dirty="0" smtClean="0" sz="1400" spc="0" b="1" u="heavy">
                <a:latin typeface="Times New Roman"/>
                <a:cs typeface="Times New Roman"/>
              </a:rPr>
              <a:t>ree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pa</a:t>
            </a:r>
            <a:r>
              <a:rPr dirty="0" smtClean="0" sz="1400" spc="-15" b="1" u="heavy">
                <a:latin typeface="Times New Roman"/>
                <a:cs typeface="Times New Roman"/>
              </a:rPr>
              <a:t>c</a:t>
            </a:r>
            <a:r>
              <a:rPr dirty="0" smtClean="0" sz="1400" spc="0" b="1" u="heavy">
                <a:latin typeface="Times New Roman"/>
                <a:cs typeface="Times New Roman"/>
              </a:rPr>
              <a:t>e: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606296" y="1348739"/>
            <a:ext cx="4358640" cy="2950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0" y="6728459"/>
            <a:ext cx="6512052" cy="194462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56691" y="8225281"/>
            <a:ext cx="6356985" cy="8794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57834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4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2690"/>
              </a:lnSpc>
              <a:spcBef>
                <a:spcPts val="25"/>
              </a:spcBef>
            </a:pPr>
            <a:r>
              <a:rPr dirty="0" smtClean="0" sz="1400" spc="45" i="1">
                <a:latin typeface="Times New Roman"/>
                <a:cs typeface="Times New Roman"/>
              </a:rPr>
              <a:t>&gt;</a:t>
            </a:r>
            <a:r>
              <a:rPr dirty="0" smtClean="0" sz="1400" spc="0" i="1">
                <a:latin typeface="Times New Roman"/>
                <a:cs typeface="Times New Roman"/>
              </a:rPr>
              <a:t>&gt;</a:t>
            </a:r>
            <a:r>
              <a:rPr dirty="0" smtClean="0" sz="1400" spc="140" i="1">
                <a:latin typeface="Times New Roman"/>
                <a:cs typeface="Times New Roman"/>
              </a:rPr>
              <a:t> </a:t>
            </a:r>
            <a:r>
              <a:rPr dirty="0" smtClean="0" sz="1450" spc="-60">
                <a:latin typeface="MingLiU_HKSCS"/>
                <a:cs typeface="MingLiU_HKSCS"/>
              </a:rPr>
              <a:t>λ</a:t>
            </a:r>
            <a:r>
              <a:rPr dirty="0" smtClean="0" sz="1450" spc="-280">
                <a:latin typeface="MingLiU_HKSCS"/>
                <a:cs typeface="MingLiU_HKSCS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</a:t>
            </a:r>
            <a:r>
              <a:rPr dirty="0" smtClean="0" sz="1400" spc="20">
                <a:latin typeface="Times New Roman"/>
                <a:cs typeface="Times New Roman"/>
              </a:rPr>
              <a:t>r</a:t>
            </a:r>
            <a:r>
              <a:rPr dirty="0" smtClean="0" baseline="30864" sz="1350" spc="0">
                <a:latin typeface="Times New Roman"/>
                <a:cs typeface="Times New Roman"/>
              </a:rPr>
              <a:t>2 </a:t>
            </a:r>
            <a:r>
              <a:rPr dirty="0" smtClean="0" baseline="30864" sz="1350" spc="-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/r</a:t>
            </a:r>
            <a:r>
              <a:rPr dirty="0" smtClean="0" baseline="30864" sz="1350" spc="7">
                <a:latin typeface="Times New Roman"/>
                <a:cs typeface="Times New Roman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1.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 opera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: 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027175" y="1348739"/>
            <a:ext cx="6074664" cy="37322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1080516" y="5183123"/>
            <a:ext cx="6022848" cy="26487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10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2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35321" y="417067"/>
            <a:ext cx="1659255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7526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36830" marR="12700" indent="-24765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8287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902004" y="6760082"/>
            <a:ext cx="5697855" cy="2489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4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50">
                <a:latin typeface="Times New Roman"/>
                <a:cs typeface="Times New Roman"/>
              </a:rPr>
              <a:t>v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35">
                <a:latin typeface="Times New Roman"/>
                <a:cs typeface="Times New Roman"/>
              </a:rPr>
              <a:t>r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d</a:t>
            </a:r>
            <a:r>
              <a:rPr dirty="0" smtClean="0" sz="1400" spc="4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(</a:t>
            </a:r>
            <a:r>
              <a:rPr dirty="0" smtClean="0" sz="1400" spc="50">
                <a:latin typeface="Times New Roman"/>
                <a:cs typeface="Times New Roman"/>
              </a:rPr>
              <a:t>1</a:t>
            </a:r>
            <a:r>
              <a:rPr dirty="0" smtClean="0" sz="1400" spc="50">
                <a:latin typeface="Times New Roman"/>
                <a:cs typeface="Times New Roman"/>
              </a:rPr>
              <a:t>/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f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5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45">
                <a:latin typeface="Times New Roman"/>
                <a:cs typeface="Times New Roman"/>
              </a:rPr>
              <a:t>r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d</a:t>
            </a:r>
            <a:r>
              <a:rPr dirty="0" smtClean="0" sz="1400" spc="50">
                <a:latin typeface="Times New Roman"/>
                <a:cs typeface="Times New Roman"/>
              </a:rPr>
              <a:t>i</a:t>
            </a:r>
            <a:r>
              <a:rPr dirty="0" smtClean="0" sz="1400" spc="45">
                <a:latin typeface="Times New Roman"/>
                <a:cs typeface="Times New Roman"/>
              </a:rPr>
              <a:t>a</a:t>
            </a:r>
            <a:r>
              <a:rPr dirty="0" smtClean="0" sz="1400" spc="50">
                <a:latin typeface="Times New Roman"/>
                <a:cs typeface="Times New Roman"/>
              </a:rPr>
              <a:t>t</a:t>
            </a:r>
            <a:r>
              <a:rPr dirty="0" smtClean="0" sz="1400" spc="40">
                <a:latin typeface="Times New Roman"/>
                <a:cs typeface="Times New Roman"/>
              </a:rPr>
              <a:t>i</a:t>
            </a:r>
            <a:r>
              <a:rPr dirty="0" smtClean="0" sz="1400" spc="5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50" spc="0">
                <a:latin typeface="Palatino Linotype"/>
                <a:cs typeface="Palatino Linotype"/>
              </a:rPr>
              <a:t>f</a:t>
            </a:r>
            <a:r>
              <a:rPr dirty="0" smtClean="0" sz="1450" spc="-10">
                <a:latin typeface="Palatino Linotype"/>
                <a:cs typeface="Palatino Linotype"/>
              </a:rPr>
              <a:t>i</a:t>
            </a:r>
            <a:r>
              <a:rPr dirty="0" smtClean="0" sz="1450" spc="0">
                <a:latin typeface="Palatino Linotype"/>
                <a:cs typeface="Palatino Linotype"/>
              </a:rPr>
              <a:t>eld </a:t>
            </a:r>
            <a:r>
              <a:rPr dirty="0" smtClean="0" sz="1450" spc="-25">
                <a:latin typeface="Palatino Linotype"/>
                <a:cs typeface="Palatino Linotype"/>
              </a:rPr>
              <a:t>f</a:t>
            </a:r>
            <a:r>
              <a:rPr dirty="0" smtClean="0" sz="1450" spc="0">
                <a:latin typeface="Palatino Linotype"/>
                <a:cs typeface="Palatino Linotype"/>
              </a:rPr>
              <a:t>or</a:t>
            </a:r>
            <a:r>
              <a:rPr dirty="0" smtClean="0" sz="1450" spc="-50">
                <a:latin typeface="Palatino Linotype"/>
                <a:cs typeface="Palatino Linotype"/>
              </a:rPr>
              <a:t> </a:t>
            </a:r>
            <a:r>
              <a:rPr dirty="0" smtClean="0" sz="1250" spc="-5" i="1">
                <a:latin typeface="Palatino Linotype"/>
                <a:cs typeface="Palatino Linotype"/>
              </a:rPr>
              <a:t>r</a:t>
            </a:r>
            <a:r>
              <a:rPr dirty="0" smtClean="0" sz="1250" spc="-10" i="1">
                <a:latin typeface="Palatino Linotype"/>
                <a:cs typeface="Palatino Linotype"/>
              </a:rPr>
              <a:t> </a:t>
            </a:r>
            <a:r>
              <a:rPr dirty="0" smtClean="0" sz="1250" spc="-10" i="1">
                <a:latin typeface="Palatino Linotype"/>
                <a:cs typeface="Palatino Linotype"/>
              </a:rPr>
              <a:t>»</a:t>
            </a:r>
            <a:r>
              <a:rPr dirty="0" smtClean="0" sz="1250" spc="-5" i="1">
                <a:latin typeface="Palatino Linotype"/>
                <a:cs typeface="Palatino Linotype"/>
              </a:rPr>
              <a:t> </a:t>
            </a:r>
            <a:r>
              <a:rPr dirty="0" smtClean="0" sz="1300" spc="-65">
                <a:latin typeface="MingLiU_HKSCS"/>
                <a:cs typeface="MingLiU_HKSCS"/>
              </a:rPr>
              <a:t>λ</a:t>
            </a:r>
            <a:r>
              <a:rPr dirty="0" smtClean="0" sz="1250" spc="-5" i="1">
                <a:latin typeface="Palatino Linotype"/>
                <a:cs typeface="Palatino Linotype"/>
              </a:rPr>
              <a:t>.</a:t>
            </a:r>
            <a:r>
              <a:rPr dirty="0" smtClean="0" sz="1250" spc="45" i="1">
                <a:latin typeface="Palatino Linotype"/>
                <a:cs typeface="Palatino Linotype"/>
              </a:rPr>
              <a:t> </a:t>
            </a:r>
            <a:r>
              <a:rPr dirty="0" smtClean="0" sz="1450" spc="0">
                <a:latin typeface="Palatino Linotype"/>
                <a:cs typeface="Palatino Linotype"/>
              </a:rPr>
              <a:t>T</a:t>
            </a:r>
            <a:r>
              <a:rPr dirty="0" smtClean="0" sz="1450" spc="-10">
                <a:latin typeface="Palatino Linotype"/>
                <a:cs typeface="Palatino Linotype"/>
              </a:rPr>
              <a:t>h</a:t>
            </a:r>
            <a:r>
              <a:rPr dirty="0" smtClean="0" sz="1450" spc="0">
                <a:latin typeface="Palatino Linotype"/>
                <a:cs typeface="Palatino Linotype"/>
              </a:rPr>
              <a:t>u</a:t>
            </a:r>
            <a:r>
              <a:rPr dirty="0" smtClean="0" sz="1450" spc="5">
                <a:latin typeface="Palatino Linotype"/>
                <a:cs typeface="Palatino Linotype"/>
              </a:rPr>
              <a:t>s</a:t>
            </a:r>
            <a:r>
              <a:rPr dirty="0" smtClean="0" sz="1450" spc="0">
                <a:latin typeface="Palatino Linotype"/>
                <a:cs typeface="Palatino Linotype"/>
              </a:rPr>
              <a:t>,</a:t>
            </a:r>
            <a:endParaRPr sz="1450">
              <a:latin typeface="Palatino Linotype"/>
              <a:cs typeface="Palatino Linotyp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9171685"/>
            <a:ext cx="365379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lay </a:t>
            </a:r>
            <a:r>
              <a:rPr dirty="0" smtClean="0" sz="1400" spc="0">
                <a:latin typeface="Times New Roman"/>
                <a:cs typeface="Times New Roman"/>
              </a:rPr>
              <a:t>βr fr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 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74163" y="9465767"/>
            <a:ext cx="1657985" cy="478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451484">
              <a:lnSpc>
                <a:spcPts val="1505"/>
              </a:lnSpc>
              <a:tabLst>
                <a:tab pos="1263650" algn="l"/>
                <a:tab pos="1437005" algn="l"/>
              </a:tabLst>
            </a:pPr>
            <a:r>
              <a:rPr dirty="0" smtClean="0" sz="1400" u="heavy">
                <a:latin typeface="Cambria Math"/>
                <a:cs typeface="Cambria Math"/>
              </a:rPr>
              <a:t> </a:t>
            </a:r>
            <a:r>
              <a:rPr dirty="0" smtClean="0" sz="1400" u="heavy">
                <a:latin typeface="Cambria Math"/>
                <a:cs typeface="Cambria Math"/>
              </a:rPr>
              <a:t>�</a:t>
            </a:r>
            <a:r>
              <a:rPr dirty="0" smtClean="0" sz="1400" spc="3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∆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   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��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	</a:t>
            </a:r>
            <a:r>
              <a:rPr dirty="0" smtClean="0" sz="1400" spc="0" u="heavy">
                <a:latin typeface="Cambria Math"/>
                <a:cs typeface="Cambria Math"/>
              </a:rPr>
              <a:t> </a:t>
            </a:r>
            <a:r>
              <a:rPr dirty="0" smtClean="0" sz="1400" spc="-20" u="heavy">
                <a:latin typeface="Cambria Math"/>
                <a:cs typeface="Cambria Math"/>
              </a:rPr>
              <a:t> </a:t>
            </a:r>
            <a:r>
              <a:rPr dirty="0" smtClean="0" sz="1400" spc="0" u="heavy">
                <a:latin typeface="Cambria Math"/>
                <a:cs typeface="Cambria Math"/>
              </a:rPr>
              <a:t>1</a:t>
            </a:r>
            <a:r>
              <a:rPr dirty="0" smtClean="0" sz="1400" spc="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ts val="1255"/>
              </a:lnSpc>
            </a:pP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∅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4𝜋</a:t>
            </a:r>
            <a:r>
              <a:rPr dirty="0" smtClean="0" sz="1400" spc="110">
                <a:latin typeface="Cambria Math"/>
                <a:cs typeface="Cambria Math"/>
              </a:rPr>
              <a:t>(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baseline="-35714" sz="2100" spc="0">
                <a:latin typeface="Cambria Math"/>
                <a:cs typeface="Cambria Math"/>
              </a:rPr>
              <a:t>� </a:t>
            </a:r>
            <a:r>
              <a:rPr dirty="0" smtClean="0" baseline="-35714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baseline="-35714" sz="2100" spc="112">
                <a:latin typeface="Cambria Math"/>
                <a:cs typeface="Cambria Math"/>
              </a:rPr>
              <a:t>�</a:t>
            </a:r>
            <a:r>
              <a:rPr dirty="0" smtClean="0" baseline="-27777" sz="1500" spc="112">
                <a:latin typeface="Cambria Math"/>
                <a:cs typeface="Cambria Math"/>
              </a:rPr>
              <a:t>2</a:t>
            </a:r>
            <a:r>
              <a:rPr dirty="0" smtClean="0" sz="1400" spc="110">
                <a:latin typeface="Cambria Math"/>
                <a:cs typeface="Cambria Math"/>
              </a:rPr>
              <a:t>)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17289" y="9586670"/>
            <a:ext cx="3302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30">
                <a:latin typeface="Cambria Math"/>
                <a:cs typeface="Cambria Math"/>
              </a:rPr>
              <a:t>−</a:t>
            </a:r>
            <a:r>
              <a:rPr dirty="0" smtClean="0" sz="1000" spc="-10">
                <a:latin typeface="Cambria Math"/>
                <a:cs typeface="Cambria Math"/>
              </a:rPr>
              <a:t>𝑗𝛽�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63236" y="9601403"/>
            <a:ext cx="3803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sin</a:t>
            </a:r>
            <a:r>
              <a:rPr dirty="0" smtClean="0" sz="1400" spc="-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063752" y="1348739"/>
            <a:ext cx="6028944" cy="53019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141220" y="7124700"/>
            <a:ext cx="3288791" cy="7528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194560" y="7979664"/>
            <a:ext cx="3189732" cy="79400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10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7</dc:creator>
  <dcterms:created xsi:type="dcterms:W3CDTF">2018-11-13T12:23:34Z</dcterms:created>
  <dcterms:modified xsi:type="dcterms:W3CDTF">2018-11-13T12:23:34Z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2018-11-02T00:00:00Z</vt:filetime>
  </property>
  <property fmtid="{D5CDD505-2E9C-101B-9397-08002B2CF9AE}" pid="3" name="LastSaved">
    <vt:filetime>2018-11-13T00:00:00Z</vt:filetime>
  </property>
</Properties>
</file>